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72" r:id="rId5"/>
    <p:sldId id="273" r:id="rId6"/>
    <p:sldId id="259" r:id="rId7"/>
    <p:sldId id="300" r:id="rId8"/>
    <p:sldId id="285" r:id="rId9"/>
    <p:sldId id="288" r:id="rId10"/>
    <p:sldId id="294" r:id="rId11"/>
    <p:sldId id="296" r:id="rId12"/>
    <p:sldId id="295" r:id="rId13"/>
    <p:sldId id="289" r:id="rId14"/>
    <p:sldId id="297" r:id="rId15"/>
    <p:sldId id="298" r:id="rId16"/>
    <p:sldId id="299" r:id="rId17"/>
    <p:sldId id="287" r:id="rId18"/>
    <p:sldId id="267" r:id="rId19"/>
    <p:sldId id="264" r:id="rId20"/>
    <p:sldId id="281" r:id="rId2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6A76"/>
    <a:srgbClr val="E5DACF"/>
    <a:srgbClr val="D1D8B7"/>
    <a:srgbClr val="C1BAA3"/>
    <a:srgbClr val="D7D0CE"/>
    <a:srgbClr val="ECE7E4"/>
    <a:srgbClr val="EDE9E8"/>
    <a:srgbClr val="E6DBD0"/>
    <a:srgbClr val="A09D79"/>
    <a:srgbClr val="637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2ED521-8282-B9EE-4038-50B759A34D16}" v="43" dt="2023-11-27T14:26:55.665"/>
    <p1510:client id="{7D3F5A7E-0B38-4515-B4C0-28C7F1E351AE}" v="16" dt="2023-11-27T14:05:31.333"/>
    <p1510:client id="{F37C0D5A-5C8E-4842-92A8-C2D4305F3BC1}" v="15" dt="2023-11-27T14:40:03.569"/>
  </p1510:revLst>
</p1510:revInfo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84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3903E151-7E59-4515-8449-904411407A16}" type="datetime1">
              <a:rPr lang="es-ES" smtClean="0"/>
              <a:t>20/12/2023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49E357A0-8177-46BC-BFCE-19D99E3453C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44944E39-7485-4901-87F6-E25FD9C3CCD2}" type="datetime1">
              <a:rPr lang="es-ES" noProof="0" smtClean="0"/>
              <a:t>20/12/2023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7C366290-4595-5745-A50F-D5EC13BAC60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s-ES" noProof="0" smtClean="0"/>
              <a:t>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96325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s-ES" noProof="0" smtClean="0"/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10542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s-ES" noProof="0" smtClean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83031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s-ES" noProof="0" smtClean="0"/>
              <a:t>12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23112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s-ES" noProof="0" smtClean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1624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s-ES" noProof="0" smtClean="0"/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82364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7C366290-4595-5745-A50F-D5EC13BAC60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7221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18251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39765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7C366290-4595-5745-A50F-D5EC13BAC60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31560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203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97730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Hemos hecho un </a:t>
            </a:r>
            <a:r>
              <a:rPr lang="es-ES" dirty="0" err="1"/>
              <a:t>Storytelling</a:t>
            </a:r>
            <a:r>
              <a:rPr lang="es-ES" dirty="0"/>
              <a:t> de Usuarios que se dedican a producir o consumir productos.</a:t>
            </a:r>
            <a:br>
              <a:rPr lang="es-ES" dirty="0"/>
            </a:br>
            <a:r>
              <a:rPr lang="es-ES" dirty="0"/>
              <a:t>Estos usuarios los conocimos en las entrevistas de toma de requisitos.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83089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33657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s-ES" noProof="0" smtClean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76323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 todos los requisitos que obtuvimos, creamos el siguiente USM.</a:t>
            </a:r>
            <a:br>
              <a:rPr lang="es-ES" dirty="0"/>
            </a:br>
            <a:br>
              <a:rPr lang="es-ES" dirty="0"/>
            </a:br>
            <a:r>
              <a:rPr lang="es-ES" dirty="0"/>
              <a:t>Identificamos </a:t>
            </a:r>
            <a:r>
              <a:rPr lang="es-ES"/>
              <a:t>5 épicas.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s-ES" noProof="0" smtClean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69923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/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lang="es-ES" sz="6000"/>
            </a:lvl1pPr>
          </a:lstStyle>
          <a:p>
            <a:pPr rtl="0"/>
            <a:r>
              <a:rPr lang="es-ES"/>
              <a:t>haga clic para modificar el estilo del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es-ES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modificar el estilo de subtítulo del patrón</a:t>
            </a:r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quipo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s-ES" sz="4800"/>
            </a:lvl1pPr>
          </a:lstStyle>
          <a:p>
            <a:pPr rtl="0"/>
            <a:r>
              <a:rPr lang="es-ES" noProof="0"/>
              <a:t>haga clic para modificar el estilo del título del patrón	</a:t>
            </a:r>
          </a:p>
        </p:txBody>
      </p:sp>
      <p:sp>
        <p:nvSpPr>
          <p:cNvPr id="39" name="Marcador de posición de imagen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s-ES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s-ES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s-ES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2" name="Marcador de posición de imagen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s-ES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8" name="Marcador de texto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9" name="Marcador de texto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0" name="Marcador de texto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2" name="Marcador de texto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none" baseline="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3" name="Marcador de texto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none" baseline="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4" name="Marcador de texto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none" baseline="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5" name="Marcador de texto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none" baseline="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Marcador de posición de imagen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s-ES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posición de imagen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s-ES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7" name="Marcador de posición de imagen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s-ES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8" name="Marcador de posición de imagen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s-ES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9" name="Marcador de texto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texto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3" name="Marcador de texto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none" baseline="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none" baseline="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5" name="Marcador de texto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none" baseline="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none" baseline="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 userDrawn="1">
          <p15:clr>
            <a:srgbClr val="FBAE40"/>
          </p15:clr>
        </p15:guide>
        <p15:guide id="2" pos="7272" userDrawn="1">
          <p15:clr>
            <a:srgbClr val="FBAE40"/>
          </p15:clr>
        </p15:guide>
        <p15:guide id="3" pos="408" userDrawn="1">
          <p15:clr>
            <a:srgbClr val="FBAE40"/>
          </p15:clr>
        </p15:guide>
        <p15:guide id="4" orient="horz" pos="50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orma libre: Forma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45" name="Forma libre: Forma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800"/>
            </a:lvl2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800"/>
            </a:lvl2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800"/>
            </a:lvl2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800"/>
            </a:lvl2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800"/>
            </a:lvl2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</p:txBody>
      </p:sp>
      <p:sp>
        <p:nvSpPr>
          <p:cNvPr id="52" name="Título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s-ES" sz="4800"/>
            </a:lvl1pPr>
          </a:lstStyle>
          <a:p>
            <a:pPr rtl="0"/>
            <a:r>
              <a:rPr lang="es-ES"/>
              <a:t>haga clic para modificar el estilo del título del patrón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s-ES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s-ES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s-ES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s-ES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s-ES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es-ES" smtClean="0"/>
              <a:pPr rtl="0"/>
              <a:t>‹Nº›</a:t>
            </a:fld>
            <a:endParaRPr lang="es-ES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es-ES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es-ES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s-ES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s-ES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s-ES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s-ES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s-ES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s-ES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modificar el estilo del título del patrón	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s columna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es-ES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s-ES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s-ES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s-ES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s-ES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s-ES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es-ES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s-ES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s-ES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s-ES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s-ES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s-ES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es-ES" smtClean="0"/>
              <a:pPr rtl="0"/>
              <a:t>‹Nº›</a:t>
            </a:fld>
            <a:endParaRPr lang="es-ES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s-ES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modificar el estilo del título del patrón	</a:t>
            </a:r>
          </a:p>
        </p:txBody>
      </p:sp>
      <p:sp>
        <p:nvSpPr>
          <p:cNvPr id="30" name="Marcador de texto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es-ES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Marcador de contenido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s-ES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s-ES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s-ES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s-ES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s-ES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1800"/>
            </a:lvl1pPr>
            <a:lvl2pPr marL="457200" indent="0">
              <a:buNone/>
              <a:defRPr lang="es-ES" sz="1400"/>
            </a:lvl2pPr>
            <a:lvl3pPr marL="914400" indent="0">
              <a:buNone/>
              <a:defRPr lang="es-ES" sz="1200"/>
            </a:lvl3pPr>
            <a:lvl4pPr marL="1371600" indent="0">
              <a:buNone/>
              <a:defRPr lang="es-ES" sz="1000"/>
            </a:lvl4pPr>
            <a:lvl5pPr marL="1828800" indent="0">
              <a:buNone/>
              <a:defRPr lang="es-ES" sz="1000"/>
            </a:lvl5pPr>
            <a:lvl6pPr marL="2286000" indent="0">
              <a:buNone/>
              <a:defRPr lang="es-ES" sz="1000"/>
            </a:lvl6pPr>
            <a:lvl7pPr marL="2743200" indent="0">
              <a:buNone/>
              <a:defRPr lang="es-ES" sz="1000"/>
            </a:lvl7pPr>
            <a:lvl8pPr marL="3200400" indent="0">
              <a:buNone/>
              <a:defRPr lang="es-ES" sz="1000"/>
            </a:lvl8pPr>
            <a:lvl9pPr marL="3657600" indent="0">
              <a:buNone/>
              <a:defRPr lang="es-ES"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8FB4751-880F-D840-AAA9-3A15815CC996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es-ES" sz="4800"/>
            </a:lvl1pPr>
          </a:lstStyle>
          <a:p>
            <a:pPr rtl="0"/>
            <a:r>
              <a:rPr lang="es-ES"/>
              <a:t>haga clic para modificar el estilo del título del patrón</a:t>
            </a:r>
          </a:p>
        </p:txBody>
      </p:sp>
      <p:sp>
        <p:nvSpPr>
          <p:cNvPr id="48" name="Forma libre: Forma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42" name="Marcador de posición de imagen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s-ES" sz="3200"/>
            </a:lvl1pPr>
            <a:lvl2pPr marL="457200" indent="0">
              <a:buNone/>
              <a:defRPr lang="es-ES" sz="2800"/>
            </a:lvl2pPr>
            <a:lvl3pPr marL="914400" indent="0">
              <a:buNone/>
              <a:defRPr lang="es-ES" sz="2400"/>
            </a:lvl3pPr>
            <a:lvl4pPr marL="1371600" indent="0">
              <a:buNone/>
              <a:defRPr lang="es-ES" sz="2000"/>
            </a:lvl4pPr>
            <a:lvl5pPr marL="1828800" indent="0">
              <a:buNone/>
              <a:defRPr lang="es-ES" sz="2000"/>
            </a:lvl5pPr>
            <a:lvl6pPr marL="2286000" indent="0">
              <a:buNone/>
              <a:defRPr lang="es-ES" sz="2000"/>
            </a:lvl6pPr>
            <a:lvl7pPr marL="2743200" indent="0">
              <a:buNone/>
              <a:defRPr lang="es-ES" sz="2000"/>
            </a:lvl7pPr>
            <a:lvl8pPr marL="3200400" indent="0">
              <a:buNone/>
              <a:defRPr lang="es-ES" sz="2000"/>
            </a:lvl8pPr>
            <a:lvl9pPr marL="3657600" indent="0">
              <a:buNone/>
              <a:defRPr lang="es-ES" sz="2000"/>
            </a:lvl9pPr>
          </a:lstStyle>
          <a:p>
            <a:pPr rtl="0"/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ierr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rtlCol="0" anchor="b"/>
          <a:lstStyle>
            <a:lvl1pPr algn="ctr">
              <a:defRPr lang="es-ES" sz="6000"/>
            </a:lvl1pPr>
          </a:lstStyle>
          <a:p>
            <a:pPr rtl="0"/>
            <a:r>
              <a:rPr lang="es-ES"/>
              <a:t>haga clic para modificar el estilo del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es-ES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modificar el estilo de subtítulo del patrón</a:t>
            </a:r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8FB4751-880F-D840-AAA9-3A15815CC996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es-ES" sz="4800"/>
            </a:lvl1pPr>
          </a:lstStyle>
          <a:p>
            <a:pPr rtl="0"/>
            <a:r>
              <a:rPr lang="es-ES"/>
              <a:t>haga clic para modificar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8FB4751-880F-D840-AAA9-3A15815CC996}" type="slidenum">
              <a:rPr lang="es-ES" smtClean="0"/>
              <a:t>‹Nº›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es-ES" sz="4800"/>
            </a:lvl1pPr>
          </a:lstStyle>
          <a:p>
            <a:pPr rtl="0"/>
            <a:r>
              <a:rPr lang="es-ES"/>
              <a:t>haga clic para modificar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modificar el estilo del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es-ES" sz="3200"/>
            </a:lvl1pPr>
            <a:lvl2pPr>
              <a:defRPr lang="es-ES" sz="2800"/>
            </a:lvl2pPr>
            <a:lvl3pPr>
              <a:defRPr lang="es-ES" sz="2400"/>
            </a:lvl3pPr>
            <a:lvl4pPr>
              <a:defRPr lang="es-ES" sz="2000"/>
            </a:lvl4pPr>
            <a:lvl5pPr>
              <a:defRPr lang="es-ES" sz="2000"/>
            </a:lvl5pPr>
            <a:lvl6pPr>
              <a:defRPr lang="es-ES" sz="2000"/>
            </a:lvl6pPr>
            <a:lvl7pPr>
              <a:defRPr lang="es-ES" sz="2000"/>
            </a:lvl7pPr>
            <a:lvl8pPr>
              <a:defRPr lang="es-ES" sz="2000"/>
            </a:lvl8pPr>
            <a:lvl9pPr>
              <a:defRPr lang="es-ES"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s-ES" sz="1600"/>
            </a:lvl1pPr>
            <a:lvl2pPr marL="457200" indent="0">
              <a:buNone/>
              <a:defRPr lang="es-ES" sz="1400"/>
            </a:lvl2pPr>
            <a:lvl3pPr marL="914400" indent="0">
              <a:buNone/>
              <a:defRPr lang="es-ES" sz="1200"/>
            </a:lvl3pPr>
            <a:lvl4pPr marL="1371600" indent="0">
              <a:buNone/>
              <a:defRPr lang="es-ES" sz="1000"/>
            </a:lvl4pPr>
            <a:lvl5pPr marL="1828800" indent="0">
              <a:buNone/>
              <a:defRPr lang="es-ES" sz="1000"/>
            </a:lvl5pPr>
            <a:lvl6pPr marL="2286000" indent="0">
              <a:buNone/>
              <a:defRPr lang="es-ES" sz="1000"/>
            </a:lvl6pPr>
            <a:lvl7pPr marL="2743200" indent="0">
              <a:buNone/>
              <a:defRPr lang="es-ES" sz="1000"/>
            </a:lvl7pPr>
            <a:lvl8pPr marL="3200400" indent="0">
              <a:buNone/>
              <a:defRPr lang="es-ES" sz="1000"/>
            </a:lvl8pPr>
            <a:lvl9pPr marL="3657600" indent="0">
              <a:buNone/>
              <a:defRPr lang="es-ES"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8FB4751-880F-D840-AAA9-3A15815CC9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 rtlCol="0"/>
          <a:lstStyle>
            <a:lvl1pPr algn="ctr"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modificar el estilo del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 rtlCol="0"/>
          <a:lstStyle>
            <a:lvl1pPr marL="0" indent="0" algn="r">
              <a:buNone/>
              <a:defRPr lang="es-ES" sz="2400" cap="all" baseline="0"/>
            </a:lvl1pPr>
            <a:lvl2pPr marL="457200" indent="0" algn="r">
              <a:buNone/>
              <a:defRPr lang="es-ES" sz="1800">
                <a:latin typeface="+mj-lt"/>
              </a:defRPr>
            </a:lvl2pPr>
            <a:lvl3pPr marL="914400" indent="0" algn="r">
              <a:buNone/>
              <a:defRPr lang="es-ES"/>
            </a:lvl3pPr>
            <a:lvl4pPr marL="1371600" indent="0" algn="r">
              <a:buNone/>
              <a:defRPr lang="es-ES"/>
            </a:lvl4pPr>
            <a:lvl5pPr marL="1828800" indent="0" algn="r">
              <a:buNone/>
              <a:defRPr lang="es-ES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 userDrawn="1">
          <p15:clr>
            <a:srgbClr val="FBAE40"/>
          </p15:clr>
        </p15:guide>
        <p15:guide id="2" pos="7272" userDrawn="1">
          <p15:clr>
            <a:srgbClr val="FBAE40"/>
          </p15:clr>
        </p15:guide>
        <p15:guide id="3" pos="408" userDrawn="1">
          <p15:clr>
            <a:srgbClr val="FBAE40"/>
          </p15:clr>
        </p15:guide>
        <p15:guide id="4" orient="horz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rtlCol="0" anchor="b"/>
          <a:lstStyle>
            <a:lvl1pPr>
              <a:defRPr lang="es-ES" sz="4800"/>
            </a:lvl1pPr>
          </a:lstStyle>
          <a:p>
            <a:pPr rtl="0"/>
            <a:r>
              <a:rPr lang="es-ES"/>
              <a:t>haga clic para modificar el estilo del título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1800"/>
            </a:lvl1pPr>
            <a:lvl2pPr marL="457200" indent="0">
              <a:buNone/>
              <a:defRPr lang="es-ES" sz="1400"/>
            </a:lvl2pPr>
            <a:lvl3pPr marL="914400" indent="0">
              <a:buNone/>
              <a:defRPr lang="es-ES" sz="1200"/>
            </a:lvl3pPr>
            <a:lvl4pPr marL="1371600" indent="0">
              <a:buNone/>
              <a:defRPr lang="es-ES" sz="1000"/>
            </a:lvl4pPr>
            <a:lvl5pPr marL="1828800" indent="0">
              <a:buNone/>
              <a:defRPr lang="es-ES" sz="1000"/>
            </a:lvl5pPr>
            <a:lvl6pPr marL="2286000" indent="0">
              <a:buNone/>
              <a:defRPr lang="es-ES" sz="1000"/>
            </a:lvl6pPr>
            <a:lvl7pPr marL="2743200" indent="0">
              <a:buNone/>
              <a:defRPr lang="es-ES" sz="1000"/>
            </a:lvl7pPr>
            <a:lvl8pPr marL="3200400" indent="0">
              <a:buNone/>
              <a:defRPr lang="es-ES" sz="1000"/>
            </a:lvl8pPr>
            <a:lvl9pPr marL="3657600" indent="0">
              <a:buNone/>
              <a:defRPr lang="es-ES"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Imagen 8" descr="Forma, círculo&#10;&#10;Descripción generada automáticamente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s-ES" sz="3200"/>
            </a:lvl1pPr>
            <a:lvl2pPr marL="457200" indent="0">
              <a:buNone/>
              <a:defRPr lang="es-ES" sz="2800"/>
            </a:lvl2pPr>
            <a:lvl3pPr marL="914400" indent="0">
              <a:buNone/>
              <a:defRPr lang="es-ES" sz="2400"/>
            </a:lvl3pPr>
            <a:lvl4pPr marL="1371600" indent="0">
              <a:buNone/>
              <a:defRPr lang="es-ES" sz="2000"/>
            </a:lvl4pPr>
            <a:lvl5pPr marL="1828800" indent="0">
              <a:buNone/>
              <a:defRPr lang="es-ES" sz="2000"/>
            </a:lvl5pPr>
            <a:lvl6pPr marL="2286000" indent="0">
              <a:buNone/>
              <a:defRPr lang="es-ES" sz="2000"/>
            </a:lvl6pPr>
            <a:lvl7pPr marL="2743200" indent="0">
              <a:buNone/>
              <a:defRPr lang="es-ES" sz="2000"/>
            </a:lvl7pPr>
            <a:lvl8pPr marL="3200400" indent="0">
              <a:buNone/>
              <a:defRPr lang="es-ES" sz="2000"/>
            </a:lvl8pPr>
            <a:lvl9pPr marL="3657600" indent="0">
              <a:buNone/>
              <a:defRPr lang="es-ES" sz="2000"/>
            </a:lvl9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8FB4751-880F-D840-AAA9-3A15815CC9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la secció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rtlCol="0" anchor="b"/>
          <a:lstStyle>
            <a:lvl1pPr>
              <a:defRPr lang="es-ES"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modificar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 rtlCol="0"/>
          <a:lstStyle>
            <a:lvl1pPr marL="0" indent="0">
              <a:buNone/>
              <a:defRPr lang="es-ES" sz="2400">
                <a:solidFill>
                  <a:schemeClr val="accent1"/>
                </a:solidFill>
              </a:defRPr>
            </a:lvl1pPr>
            <a:lvl2pPr marL="457200" indent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s-ES" sz="4800"/>
            </a:lvl1pPr>
          </a:lstStyle>
          <a:p>
            <a:pPr rtl="0"/>
            <a:r>
              <a:rPr lang="es-ES"/>
              <a:t>haga clic para modificar el estilo del título del patrón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8FB4751-880F-D840-AAA9-3A15815CC9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 userDrawn="1">
          <p15:clr>
            <a:srgbClr val="FBAE40"/>
          </p15:clr>
        </p15:guide>
        <p15:guide id="2" pos="7272" userDrawn="1">
          <p15:clr>
            <a:srgbClr val="FBAE40"/>
          </p15:clr>
        </p15:guide>
        <p15:guide id="3" pos="408" userDrawn="1">
          <p15:clr>
            <a:srgbClr val="FBAE40"/>
          </p15:clr>
        </p15:guide>
        <p15:guide id="4" orient="horz" pos="5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s-ES" sz="4800"/>
            </a:lvl1pPr>
          </a:lstStyle>
          <a:p>
            <a:pPr rtl="0"/>
            <a:r>
              <a:rPr lang="es-ES"/>
              <a:t>haga clic para modificar el estilo del título del patrón	</a:t>
            </a:r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8FB4751-880F-D840-AAA9-3A15815CC996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 userDrawn="1">
          <p15:clr>
            <a:srgbClr val="FBAE40"/>
          </p15:clr>
        </p15:guide>
        <p15:guide id="2" pos="7272" userDrawn="1">
          <p15:clr>
            <a:srgbClr val="FBAE40"/>
          </p15:clr>
        </p15:guide>
        <p15:guide id="3" pos="408" userDrawn="1">
          <p15:clr>
            <a:srgbClr val="FBAE40"/>
          </p15:clr>
        </p15:guide>
        <p15:guide id="4" orient="horz" pos="5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8FB4751-880F-D840-AAA9-3A15815CC996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s-ES" sz="4800"/>
            </a:lvl1pPr>
          </a:lstStyle>
          <a:p>
            <a:pPr rtl="0"/>
            <a:r>
              <a:rPr lang="es-ES"/>
              <a:t>haga clic para modificar el estilo del título del patrón	</a:t>
            </a:r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 userDrawn="1">
          <p15:clr>
            <a:srgbClr val="FBAE40"/>
          </p15:clr>
        </p15:guide>
        <p15:guide id="2" pos="7272" userDrawn="1">
          <p15:clr>
            <a:srgbClr val="FBAE40"/>
          </p15:clr>
        </p15:guide>
        <p15:guide id="3" pos="408" userDrawn="1">
          <p15:clr>
            <a:srgbClr val="FBAE40"/>
          </p15:clr>
        </p15:guide>
        <p15:guide id="4" orient="horz" pos="5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rma libre: Forma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/>
          </a:p>
        </p:txBody>
      </p:sp>
      <p:sp>
        <p:nvSpPr>
          <p:cNvPr id="37" name="Forma libre: Forma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8FB4751-880F-D840-AAA9-3A15815CC996}" type="slidenum">
              <a:rPr lang="es-ES" smtClean="0"/>
              <a:t>‹Nº›</a:t>
            </a:fld>
            <a:endParaRPr lang="es-ES"/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2400"/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 rtlCol="0"/>
          <a:lstStyle>
            <a:lvl1pPr algn="ctr">
              <a:defRPr lang="es-ES" sz="2400" cap="all" baseline="0">
                <a:latin typeface="Gill Sans Nova" panose="020B0602020104020203" pitchFamily="34" charset="0"/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 userDrawn="1">
          <p15:clr>
            <a:srgbClr val="FBAE40"/>
          </p15:clr>
        </p15:guide>
        <p15:guide id="2" pos="7272" userDrawn="1">
          <p15:clr>
            <a:srgbClr val="FBAE40"/>
          </p15:clr>
        </p15:guide>
        <p15:guide id="3" pos="408" userDrawn="1">
          <p15:clr>
            <a:srgbClr val="FBAE40"/>
          </p15:clr>
        </p15:guide>
        <p15:guide id="4" orient="horz" pos="5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ítulo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s-ES" sz="4800"/>
            </a:lvl1pPr>
          </a:lstStyle>
          <a:p>
            <a:pPr rtl="0"/>
            <a:r>
              <a:rPr lang="es-ES" noProof="0"/>
              <a:t>haga clic para modificar el estilo del título del patrón	</a:t>
            </a:r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39" name="Marcador de posición de imagen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s-ES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s-ES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s-ES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2" name="Marcador de posición de imagen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s-ES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8" name="Marcador de texto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9" name="Marcador de texto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0" name="Marcador de texto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2" name="Marcador de texto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800" cap="none" baseline="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3" name="Marcador de texto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800" cap="none" baseline="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4" name="Marcador de texto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800" cap="none" baseline="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5" name="Marcador de texto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800" cap="none" baseline="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8FB4751-880F-D840-AAA9-3A15815CC996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 userDrawn="1">
          <p15:clr>
            <a:srgbClr val="FBAE40"/>
          </p15:clr>
        </p15:guide>
        <p15:guide id="2" pos="7272" userDrawn="1">
          <p15:clr>
            <a:srgbClr val="FBAE40"/>
          </p15:clr>
        </p15:guide>
        <p15:guide id="3" pos="408" userDrawn="1">
          <p15:clr>
            <a:srgbClr val="FBAE40"/>
          </p15:clr>
        </p15:guide>
        <p15:guide id="4" orient="horz" pos="50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400">
                <a:solidFill>
                  <a:schemeClr val="tx1"/>
                </a:solidFill>
              </a:defRPr>
            </a:lvl1pPr>
          </a:lstStyle>
          <a:p>
            <a:pPr rtl="0"/>
            <a:fld id="{58FB4751-880F-D840-AAA9-3A15815CC996}" type="slidenum">
              <a:rPr lang="es-ES" smtClean="0"/>
              <a:pPr rtl="0"/>
              <a:t>‹Nº›</a:t>
            </a:fld>
            <a:endParaRPr lang="es-ES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65D6D2F-973A-7CF9-1ED6-AFFAF835F57C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111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E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Interno</a:t>
            </a:r>
          </a:p>
        </p:txBody>
      </p: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429" y="1383619"/>
            <a:ext cx="9144000" cy="1353458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 b="1"/>
              <a:t>COME DA CASA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4764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es-ES"/>
            </a:defPPr>
          </a:lstStyle>
          <a:p>
            <a:r>
              <a:rPr lang="es-ES"/>
              <a:t>Ana Lorenzo López</a:t>
            </a:r>
          </a:p>
          <a:p>
            <a:r>
              <a:rPr lang="es-ES"/>
              <a:t>Valentina Alonso Rodríguez</a:t>
            </a:r>
          </a:p>
          <a:p>
            <a:r>
              <a:rPr lang="es-ES"/>
              <a:t>Rubén Muñoz Solera</a:t>
            </a:r>
          </a:p>
          <a:p>
            <a:r>
              <a:rPr lang="es-ES"/>
              <a:t>Carlos Araya Delgado</a:t>
            </a:r>
          </a:p>
          <a:p>
            <a:r>
              <a:rPr lang="es-ES">
                <a:ea typeface="+mn-lt"/>
                <a:cs typeface="+mn-lt"/>
              </a:rPr>
              <a:t>Paula Iglesias Amigo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A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99CCB05-6F3F-24C5-CA69-B30BD787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s-ES"/>
          </a:p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8B0B6C7-4FFF-4DF2-B7AB-B747320E0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769" y="1901952"/>
            <a:ext cx="2520461" cy="252046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37FE04F-FA46-41BF-A86E-E40F769F95EB}"/>
              </a:ext>
            </a:extLst>
          </p:cNvPr>
          <p:cNvSpPr/>
          <p:nvPr/>
        </p:nvSpPr>
        <p:spPr>
          <a:xfrm>
            <a:off x="365760" y="6464808"/>
            <a:ext cx="1260817" cy="243723"/>
          </a:xfrm>
          <a:prstGeom prst="rect">
            <a:avLst/>
          </a:prstGeom>
          <a:solidFill>
            <a:srgbClr val="5E6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3385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A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8FB4751-880F-D840-AAA9-3A15815CC996}" type="slidenum">
              <a:rPr lang="es-ES" smtClean="0"/>
              <a:t>11</a:t>
            </a:fld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99CCB05-6F3F-24C5-CA69-B30BD787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s-ES"/>
          </a:p>
          <a:p>
            <a:endParaRPr lang="es-ES"/>
          </a:p>
        </p:txBody>
      </p:sp>
      <p:pic>
        <p:nvPicPr>
          <p:cNvPr id="2" name="Imagen 1" descr="Imagen de la pantalla de una laptop&#10;&#10;Descripción generada automáticamente">
            <a:extLst>
              <a:ext uri="{FF2B5EF4-FFF2-40B4-BE49-F238E27FC236}">
                <a16:creationId xmlns:a16="http://schemas.microsoft.com/office/drawing/2014/main" id="{73A5365D-E648-2796-78AA-ACA2896E2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33"/>
          <a:stretch/>
        </p:blipFill>
        <p:spPr>
          <a:xfrm>
            <a:off x="685800" y="406852"/>
            <a:ext cx="10725150" cy="605402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E65FFCB-4D36-943B-97A9-8F0CFEB65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275" y="716598"/>
            <a:ext cx="7705725" cy="451992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0612B0B-D27B-FF45-1C92-C6EF14C0F82B}"/>
              </a:ext>
            </a:extLst>
          </p:cNvPr>
          <p:cNvSpPr txBox="1"/>
          <p:nvPr/>
        </p:nvSpPr>
        <p:spPr>
          <a:xfrm>
            <a:off x="302078" y="6468835"/>
            <a:ext cx="2743200" cy="365760"/>
          </a:xfrm>
          <a:prstGeom prst="rect">
            <a:avLst/>
          </a:prstGeom>
          <a:solidFill>
            <a:srgbClr val="5E6A7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0606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A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de la pantalla de una laptop&#10;&#10;Descripción generada automáticamente">
            <a:extLst>
              <a:ext uri="{FF2B5EF4-FFF2-40B4-BE49-F238E27FC236}">
                <a16:creationId xmlns:a16="http://schemas.microsoft.com/office/drawing/2014/main" id="{9FEAAB0F-83AE-FEF3-9BBE-16C472416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06852"/>
            <a:ext cx="10725150" cy="6368145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8FB4751-880F-D840-AAA9-3A15815CC996}" type="slidenum">
              <a:rPr lang="es-ES" smtClean="0"/>
              <a:t>12</a:t>
            </a:fld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99CCB05-6F3F-24C5-CA69-B30BD787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s-ES"/>
          </a:p>
          <a:p>
            <a:endParaRPr lang="es-ES"/>
          </a:p>
        </p:txBody>
      </p:sp>
      <p:pic>
        <p:nvPicPr>
          <p:cNvPr id="11" name="Imagen 10" descr="Aplicación, Mapa&#10;&#10;Descripción generada automáticamente">
            <a:extLst>
              <a:ext uri="{FF2B5EF4-FFF2-40B4-BE49-F238E27FC236}">
                <a16:creationId xmlns:a16="http://schemas.microsoft.com/office/drawing/2014/main" id="{8C85BE54-C374-5488-743E-72FA3C43D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25" y="713091"/>
            <a:ext cx="7724775" cy="455551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00ACEBE-CC64-1932-C76D-E5873463338F}"/>
              </a:ext>
            </a:extLst>
          </p:cNvPr>
          <p:cNvSpPr txBox="1"/>
          <p:nvPr/>
        </p:nvSpPr>
        <p:spPr>
          <a:xfrm>
            <a:off x="149678" y="6444342"/>
            <a:ext cx="802821" cy="353785"/>
          </a:xfrm>
          <a:prstGeom prst="rect">
            <a:avLst/>
          </a:prstGeom>
          <a:solidFill>
            <a:srgbClr val="5E6A7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9950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A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de la pantalla de una laptop&#10;&#10;Descripción generada automáticamente">
            <a:extLst>
              <a:ext uri="{FF2B5EF4-FFF2-40B4-BE49-F238E27FC236}">
                <a16:creationId xmlns:a16="http://schemas.microsoft.com/office/drawing/2014/main" id="{9FEAAB0F-83AE-FEF3-9BBE-16C472416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06852"/>
            <a:ext cx="10725150" cy="6368145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8FB4751-880F-D840-AAA9-3A15815CC996}" type="slidenum">
              <a:rPr lang="es-ES" smtClean="0"/>
              <a:t>13</a:t>
            </a:fld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99CCB05-6F3F-24C5-CA69-B30BD787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s-ES"/>
          </a:p>
          <a:p>
            <a:endParaRPr lang="es-ES"/>
          </a:p>
        </p:txBody>
      </p:sp>
      <p:pic>
        <p:nvPicPr>
          <p:cNvPr id="7" name="Imagen 6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9CBAB5FA-354A-1A85-1475-F7F493F1A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701212"/>
            <a:ext cx="7705725" cy="45316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014D5AC-EB2F-135C-805B-F1C46027EDA0}"/>
              </a:ext>
            </a:extLst>
          </p:cNvPr>
          <p:cNvSpPr txBox="1"/>
          <p:nvPr/>
        </p:nvSpPr>
        <p:spPr>
          <a:xfrm>
            <a:off x="231321" y="6476999"/>
            <a:ext cx="666750" cy="258535"/>
          </a:xfrm>
          <a:prstGeom prst="rect">
            <a:avLst/>
          </a:prstGeom>
          <a:solidFill>
            <a:srgbClr val="5E6A7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4135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72" y="450088"/>
            <a:ext cx="10515600" cy="676656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/>
              <a:t>Backlog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8FB4751-880F-D840-AAA9-3A15815CC996}" type="slidenum">
              <a:rPr lang="es-ES" smtClean="0"/>
              <a:t>14</a:t>
            </a:fld>
            <a:endParaRPr lang="es-ES"/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16DBD10A-32A6-9CAB-C4B2-E362C1BC4D40}"/>
              </a:ext>
            </a:extLst>
          </p:cNvPr>
          <p:cNvSpPr txBox="1">
            <a:spLocks/>
          </p:cNvSpPr>
          <p:nvPr/>
        </p:nvSpPr>
        <p:spPr>
          <a:xfrm>
            <a:off x="3598672" y="2991903"/>
            <a:ext cx="4996543" cy="6875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i="1"/>
              <a:t>Demo en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868DA24-0E2E-3F90-3DE4-628E0C429AD0}"/>
              </a:ext>
            </a:extLst>
          </p:cNvPr>
          <p:cNvSpPr txBox="1"/>
          <p:nvPr/>
        </p:nvSpPr>
        <p:spPr>
          <a:xfrm>
            <a:off x="3610840" y="3680113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9620CC1-A4A6-9D8D-548B-D6A720F2C1F5}"/>
              </a:ext>
            </a:extLst>
          </p:cNvPr>
          <p:cNvSpPr txBox="1"/>
          <p:nvPr/>
        </p:nvSpPr>
        <p:spPr>
          <a:xfrm>
            <a:off x="320386" y="6433704"/>
            <a:ext cx="2743199" cy="365760"/>
          </a:xfrm>
          <a:prstGeom prst="rect">
            <a:avLst/>
          </a:prstGeom>
          <a:solidFill>
            <a:srgbClr val="D7D0C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Backlog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A41C361-3079-584A-07D4-3C60D4E84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0" y="2981325"/>
            <a:ext cx="21336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1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704088"/>
            <a:ext cx="9144000" cy="676656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/>
              <a:t>línea temporal – flujo de trabajo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9811" y="1754708"/>
            <a:ext cx="3551111" cy="223133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err="1">
                <a:latin typeface="Gill Sans Nova"/>
              </a:rPr>
              <a:t>Brainstorming</a:t>
            </a:r>
          </a:p>
          <a:p>
            <a:pPr lvl="1"/>
            <a:r>
              <a:rPr lang="es-ES"/>
              <a:t>Proyecto</a:t>
            </a:r>
          </a:p>
          <a:p>
            <a:pPr rtl="0"/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71671" y="529587"/>
            <a:ext cx="3551111" cy="2231330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>
                <a:latin typeface="Gill Sans Nova"/>
              </a:rPr>
              <a:t>Agile </a:t>
            </a:r>
            <a:r>
              <a:rPr lang="es-ES" err="1">
                <a:latin typeface="Gill Sans Nova"/>
              </a:rPr>
              <a:t>Inception</a:t>
            </a:r>
            <a:r>
              <a:rPr lang="es-ES">
                <a:latin typeface="Gill Sans Nova"/>
              </a:rPr>
              <a:t> </a:t>
            </a:r>
            <a:r>
              <a:rPr lang="es-ES" err="1">
                <a:latin typeface="Gill Sans Nova"/>
              </a:rPr>
              <a:t>Deck</a:t>
            </a:r>
          </a:p>
          <a:p>
            <a:pPr lvl="1"/>
            <a:r>
              <a:rPr lang="es-ES"/>
              <a:t>Análisis del Proyecto</a:t>
            </a:r>
          </a:p>
          <a:p>
            <a:pPr lvl="1"/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4917" y="2309317"/>
            <a:ext cx="3551111" cy="2231330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>
                <a:latin typeface="Gill Sans Nova"/>
              </a:rPr>
              <a:t>Toma de requisitos</a:t>
            </a:r>
          </a:p>
          <a:p>
            <a:pPr lvl="1"/>
            <a:endParaRPr lang="es-ES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FFCA4FA2-1095-105E-5606-3D90E73136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6458" y="4292940"/>
            <a:ext cx="3551111" cy="2231330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>
                <a:latin typeface="Gill Sans Nova"/>
              </a:rPr>
              <a:t>Business </a:t>
            </a:r>
            <a:r>
              <a:rPr lang="es-ES" err="1">
                <a:latin typeface="Gill Sans Nova"/>
              </a:rPr>
              <a:t>model</a:t>
            </a:r>
            <a:r>
              <a:rPr lang="es-ES">
                <a:latin typeface="Gill Sans Nova"/>
              </a:rPr>
              <a:t> </a:t>
            </a:r>
            <a:r>
              <a:rPr lang="es-ES" err="1">
                <a:latin typeface="Gill Sans Nova"/>
              </a:rPr>
              <a:t>canvas</a:t>
            </a:r>
          </a:p>
          <a:p>
            <a:r>
              <a:rPr lang="es-ES">
                <a:latin typeface="Gill Sans Nova"/>
              </a:rPr>
              <a:t>VALUE PROPOSITION</a:t>
            </a:r>
          </a:p>
          <a:p>
            <a:pPr lvl="1"/>
            <a:r>
              <a:rPr lang="es-ES"/>
              <a:t>Modelo de Negocio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871694C6-64CB-2042-D079-8D98D610ED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4367" y="4629013"/>
            <a:ext cx="3551111" cy="2231330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 err="1">
                <a:latin typeface="Gill Sans Nova"/>
              </a:rPr>
              <a:t>User</a:t>
            </a:r>
            <a:r>
              <a:rPr lang="es-ES">
                <a:latin typeface="Gill Sans Nova"/>
              </a:rPr>
              <a:t> </a:t>
            </a:r>
            <a:r>
              <a:rPr lang="es-ES" err="1">
                <a:latin typeface="Gill Sans Nova"/>
              </a:rPr>
              <a:t>story</a:t>
            </a:r>
            <a:r>
              <a:rPr lang="es-ES">
                <a:latin typeface="Gill Sans Nova"/>
              </a:rPr>
              <a:t> </a:t>
            </a:r>
            <a:r>
              <a:rPr lang="es-ES" err="1">
                <a:latin typeface="Gill Sans Nova"/>
              </a:rPr>
              <a:t>mapping</a:t>
            </a:r>
            <a:endParaRPr lang="es-ES">
              <a:latin typeface="Gill Sans Nova"/>
            </a:endParaRPr>
          </a:p>
          <a:p>
            <a:pPr lvl="1"/>
            <a:r>
              <a:rPr lang="es-ES"/>
              <a:t>Diagrama</a:t>
            </a:r>
          </a:p>
          <a:p>
            <a:pPr lvl="1"/>
            <a:r>
              <a:rPr lang="es-ES"/>
              <a:t>Mural</a:t>
            </a:r>
          </a:p>
        </p:txBody>
      </p:sp>
      <p:sp>
        <p:nvSpPr>
          <p:cNvPr id="4" name="Marcador de texto 17">
            <a:extLst>
              <a:ext uri="{FF2B5EF4-FFF2-40B4-BE49-F238E27FC236}">
                <a16:creationId xmlns:a16="http://schemas.microsoft.com/office/drawing/2014/main" id="{5006F2B7-74E1-17E0-4B4B-9DC57A2A38B7}"/>
              </a:ext>
            </a:extLst>
          </p:cNvPr>
          <p:cNvSpPr txBox="1">
            <a:spLocks/>
          </p:cNvSpPr>
          <p:nvPr/>
        </p:nvSpPr>
        <p:spPr>
          <a:xfrm>
            <a:off x="8368131" y="4243530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s-ES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2000" kern="1200" cap="all" baseline="0">
                <a:solidFill>
                  <a:schemeClr val="tx1"/>
                </a:solidFill>
                <a:latin typeface="Gill Sans Nova" panose="020B0602020104020203" pitchFamily="34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latin typeface="Gill Sans Nova"/>
              </a:rPr>
              <a:t>Gestión del backlog</a:t>
            </a:r>
          </a:p>
          <a:p>
            <a:pPr lvl="1"/>
            <a:r>
              <a:rPr lang="es-ES"/>
              <a:t>Historias de usuario</a:t>
            </a:r>
          </a:p>
          <a:p>
            <a:pPr lvl="1"/>
            <a:r>
              <a:rPr lang="es-ES"/>
              <a:t>Jira</a:t>
            </a:r>
          </a:p>
        </p:txBody>
      </p:sp>
    </p:spTree>
    <p:extLst>
      <p:ext uri="{BB962C8B-B14F-4D97-AF65-F5344CB8AC3E}">
        <p14:creationId xmlns:p14="http://schemas.microsoft.com/office/powerpoint/2010/main" val="327257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r>
              <a:rPr lang="es-ES" sz="4000"/>
              <a:t>conozca a nuestro equipo de</a:t>
            </a:r>
            <a:r>
              <a:rPr lang="es-ES"/>
              <a:t> </a:t>
            </a:r>
            <a:r>
              <a:rPr lang="es-ES" err="1"/>
              <a:t>Product</a:t>
            </a:r>
            <a:r>
              <a:rPr lang="es-ES"/>
              <a:t> </a:t>
            </a:r>
            <a:r>
              <a:rPr lang="es-ES" err="1"/>
              <a:t>Owners</a:t>
            </a:r>
            <a:endParaRPr lang="es-ES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F237C2FF-8AE7-02AF-7E17-D62F80F65F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606" y="5055761"/>
            <a:ext cx="2423160" cy="365760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 sz="1600">
                <a:latin typeface="Gill Sans Nova"/>
              </a:rPr>
              <a:t>Paula iglesias</a:t>
            </a:r>
            <a:endParaRPr lang="es-ES" sz="1600"/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00C27F86-4C80-C4F3-6CE8-D40C84F649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51494" y="5001333"/>
            <a:ext cx="2423160" cy="365760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 sz="1600">
                <a:latin typeface="Gill Sans Nova"/>
              </a:rPr>
              <a:t>Valentina alonso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437F270A-5AE8-3D7C-4649-C8CE5C3BBE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76246" y="5055762"/>
            <a:ext cx="2423160" cy="365760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 sz="1600">
                <a:latin typeface="Gill Sans Nova"/>
              </a:rPr>
              <a:t>Ana lorenzo</a:t>
            </a:r>
            <a:endParaRPr lang="es-ES" sz="1600"/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88C30139-2108-5DD5-D7B5-F4C5CA6CCB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17601" y="4946904"/>
            <a:ext cx="2423160" cy="365760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 sz="1600">
                <a:latin typeface="Gill Sans Nova"/>
              </a:rPr>
              <a:t>Carlos </a:t>
            </a:r>
            <a:r>
              <a:rPr lang="es-ES" sz="1600" err="1">
                <a:latin typeface="Gill Sans Nova"/>
              </a:rPr>
              <a:t>araya</a:t>
            </a:r>
            <a:endParaRPr lang="es-ES" sz="1600"/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7E1DA776-AFFE-AE39-7F7B-59EB501D7E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-1576" y="5430665"/>
            <a:ext cx="2423160" cy="37528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>
                <a:ea typeface="+mn-lt"/>
                <a:cs typeface="+mn-lt"/>
              </a:rPr>
              <a:t>      /in/</a:t>
            </a:r>
            <a:r>
              <a:rPr lang="es-ES" err="1">
                <a:ea typeface="+mn-lt"/>
                <a:cs typeface="+mn-lt"/>
              </a:rPr>
              <a:t>paulaiglesiasamigo</a:t>
            </a: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1F74C8AB-F847-F58A-7B89-FC1F3E125FB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08348" y="5426286"/>
            <a:ext cx="2674605" cy="352351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/>
              <a:t>/in/</a:t>
            </a:r>
            <a:r>
              <a:rPr lang="es-ES" err="1"/>
              <a:t>valentinaalonsorodriguez</a:t>
            </a:r>
            <a:endParaRPr lang="es-ES"/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0A4B179D-6ECE-CDC7-80E3-5E1843793A1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9403" y="5448386"/>
            <a:ext cx="2423160" cy="365760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 sz="1400">
                <a:ea typeface="+mn-lt"/>
                <a:cs typeface="+mn-lt"/>
              </a:rPr>
              <a:t>   </a:t>
            </a:r>
            <a:r>
              <a:rPr lang="es-ES">
                <a:ea typeface="+mn-lt"/>
                <a:cs typeface="+mn-lt"/>
              </a:rPr>
              <a:t>   /in/</a:t>
            </a:r>
            <a:r>
              <a:rPr lang="es-ES" err="1">
                <a:ea typeface="+mn-lt"/>
                <a:cs typeface="+mn-lt"/>
              </a:rPr>
              <a:t>analorenzolopez</a:t>
            </a:r>
            <a:endParaRPr lang="es-ES" err="1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20510531-78E7-6DD4-B8ED-F8484240C2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99630" y="5365352"/>
            <a:ext cx="2585675" cy="779416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>
                <a:ea typeface="+mn-lt"/>
                <a:cs typeface="+mn-lt"/>
              </a:rPr>
              <a:t>in/carlos-araya-delgado-1aab9315a/</a:t>
            </a:r>
            <a:endParaRPr lang="es-ES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B170A85-84B6-5E89-7F16-4811AE5F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99A4E0-99CC-34E8-536B-35867E7C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8FB4751-880F-D840-AAA9-3A15815CC996}" type="slidenum">
              <a:rPr lang="es-ES" smtClean="0"/>
              <a:t>16</a:t>
            </a:fld>
            <a:endParaRPr lang="es-ES"/>
          </a:p>
        </p:txBody>
      </p:sp>
      <p:pic>
        <p:nvPicPr>
          <p:cNvPr id="7" name="Marcador de posición de imagen 6" descr="Mujer sonriendo con lentes&#10;&#10;Descripción generada automáticamente">
            <a:extLst>
              <a:ext uri="{FF2B5EF4-FFF2-40B4-BE49-F238E27FC236}">
                <a16:creationId xmlns:a16="http://schemas.microsoft.com/office/drawing/2014/main" id="{1103D9CD-0194-3ED6-E816-FC2275CB39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746" r="13746"/>
          <a:stretch/>
        </p:blipFill>
        <p:spPr>
          <a:xfrm>
            <a:off x="524459" y="2697608"/>
            <a:ext cx="1558947" cy="2087503"/>
          </a:xfrm>
        </p:spPr>
      </p:pic>
      <p:pic>
        <p:nvPicPr>
          <p:cNvPr id="11" name="Marcador de posición de imagen 10" descr="Una persona con el cabello largo&#10;&#10;Descripción generada automáticamente">
            <a:extLst>
              <a:ext uri="{FF2B5EF4-FFF2-40B4-BE49-F238E27FC236}">
                <a16:creationId xmlns:a16="http://schemas.microsoft.com/office/drawing/2014/main" id="{F7D67269-8AE3-C1B5-EEF2-B091EFD8EB8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21803" r="21803"/>
          <a:stretch/>
        </p:blipFill>
        <p:spPr>
          <a:xfrm>
            <a:off x="5324790" y="2644460"/>
            <a:ext cx="1674849" cy="2302659"/>
          </a:xfrm>
        </p:spPr>
      </p:pic>
      <p:pic>
        <p:nvPicPr>
          <p:cNvPr id="19" name="Marcador de posición de imagen 18" descr="Un hombre con traje y lentes&#10;&#10;Descripción generada automáticamente">
            <a:extLst>
              <a:ext uri="{FF2B5EF4-FFF2-40B4-BE49-F238E27FC236}">
                <a16:creationId xmlns:a16="http://schemas.microsoft.com/office/drawing/2014/main" id="{191154F0-B724-F5DB-81BA-C869A3D3104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14971" r="14971"/>
          <a:stretch/>
        </p:blipFill>
        <p:spPr>
          <a:xfrm>
            <a:off x="10048781" y="2644868"/>
            <a:ext cx="1618878" cy="2301221"/>
          </a:xfrm>
        </p:spPr>
      </p:pic>
      <p:pic>
        <p:nvPicPr>
          <p:cNvPr id="18" name="Marcador de posición de imagen 13" descr="Cara de un hombre&#10;&#10;Descripción generada automáticamente">
            <a:extLst>
              <a:ext uri="{FF2B5EF4-FFF2-40B4-BE49-F238E27FC236}">
                <a16:creationId xmlns:a16="http://schemas.microsoft.com/office/drawing/2014/main" id="{2457B4F8-AB63-0434-1A4F-469DB1A2F2C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723" r="13723"/>
          <a:stretch/>
        </p:blipFill>
        <p:spPr>
          <a:xfrm>
            <a:off x="7606041" y="2643818"/>
            <a:ext cx="1672288" cy="230906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</p:pic>
      <p:sp>
        <p:nvSpPr>
          <p:cNvPr id="25" name="Marcador de texto 28">
            <a:extLst>
              <a:ext uri="{FF2B5EF4-FFF2-40B4-BE49-F238E27FC236}">
                <a16:creationId xmlns:a16="http://schemas.microsoft.com/office/drawing/2014/main" id="{3E4526F8-585B-1631-9E52-49BB7E2E66B7}"/>
              </a:ext>
            </a:extLst>
          </p:cNvPr>
          <p:cNvSpPr txBox="1">
            <a:spLocks/>
          </p:cNvSpPr>
          <p:nvPr/>
        </p:nvSpPr>
        <p:spPr>
          <a:xfrm>
            <a:off x="7326826" y="5068008"/>
            <a:ext cx="2423160" cy="365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s-ES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1800" kern="1200" cap="all" baseline="0">
                <a:solidFill>
                  <a:schemeClr val="tx1"/>
                </a:solidFill>
                <a:latin typeface="Gill Sans Nova" panose="020B06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>
                <a:latin typeface="Gill Sans Nova"/>
              </a:rPr>
              <a:t>Rubén muñoz</a:t>
            </a:r>
            <a:endParaRPr lang="es-ES" sz="1600"/>
          </a:p>
        </p:txBody>
      </p:sp>
      <p:sp>
        <p:nvSpPr>
          <p:cNvPr id="35" name="Marcador de texto 33">
            <a:extLst>
              <a:ext uri="{FF2B5EF4-FFF2-40B4-BE49-F238E27FC236}">
                <a16:creationId xmlns:a16="http://schemas.microsoft.com/office/drawing/2014/main" id="{C7C75BFD-3CF9-A192-1392-F9F579E4977C}"/>
              </a:ext>
            </a:extLst>
          </p:cNvPr>
          <p:cNvSpPr txBox="1">
            <a:spLocks/>
          </p:cNvSpPr>
          <p:nvPr/>
        </p:nvSpPr>
        <p:spPr>
          <a:xfrm>
            <a:off x="7353065" y="5442912"/>
            <a:ext cx="2738074" cy="365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18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ea typeface="+mn-lt"/>
                <a:cs typeface="+mn-lt"/>
              </a:rPr>
              <a:t>/in/</a:t>
            </a:r>
            <a:r>
              <a:rPr lang="es-ES" err="1">
                <a:ea typeface="+mn-lt"/>
                <a:cs typeface="+mn-lt"/>
              </a:rPr>
              <a:t>rubenmso</a:t>
            </a:r>
            <a:r>
              <a:rPr lang="es-ES">
                <a:ea typeface="+mn-lt"/>
                <a:cs typeface="+mn-lt"/>
              </a:rPr>
              <a:t>/</a:t>
            </a:r>
            <a:endParaRPr lang="es-ES"/>
          </a:p>
        </p:txBody>
      </p:sp>
      <p:pic>
        <p:nvPicPr>
          <p:cNvPr id="8" name="Marcador de posición de imagen 7" descr="Mujer de cabello largo sonriendo&#10;&#10;Descripción generada automáticamente">
            <a:extLst>
              <a:ext uri="{FF2B5EF4-FFF2-40B4-BE49-F238E27FC236}">
                <a16:creationId xmlns:a16="http://schemas.microsoft.com/office/drawing/2014/main" id="{D4DC56E2-3B99-07D4-B498-E74031B9C23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/>
          <a:srcRect l="2846" r="2846"/>
          <a:stretch/>
        </p:blipFill>
        <p:spPr>
          <a:xfrm>
            <a:off x="2911102" y="2644868"/>
            <a:ext cx="1600948" cy="2204758"/>
          </a:xfr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D52542AA-B0B5-527B-43D0-A78644FFF8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27" y="5458490"/>
            <a:ext cx="295275" cy="3048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EA8ABB7-3F71-D405-18FC-CB79DE1F1D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56492" y="5456495"/>
            <a:ext cx="295275" cy="30480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98FBEBC-57D1-FD16-3584-D3F94E9CB4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81625" y="5467349"/>
            <a:ext cx="295275" cy="3048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58B6D014-DDBB-234B-3B68-4BD581AE53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6200" y="5457824"/>
            <a:ext cx="295275" cy="30480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39BB946A-629C-A9E8-F535-211790274A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08067" y="5442318"/>
            <a:ext cx="295275" cy="3048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EFB16E4-D928-A405-90C5-59ADB6AB3623}"/>
              </a:ext>
            </a:extLst>
          </p:cNvPr>
          <p:cNvSpPr txBox="1"/>
          <p:nvPr/>
        </p:nvSpPr>
        <p:spPr>
          <a:xfrm>
            <a:off x="320386" y="6433704"/>
            <a:ext cx="2743199" cy="365760"/>
          </a:xfrm>
          <a:prstGeom prst="rect">
            <a:avLst/>
          </a:prstGeom>
          <a:solidFill>
            <a:srgbClr val="C1BAA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Nosotros</a:t>
            </a:r>
          </a:p>
        </p:txBody>
      </p:sp>
    </p:spTree>
    <p:extLst>
      <p:ext uri="{BB962C8B-B14F-4D97-AF65-F5344CB8AC3E}">
        <p14:creationId xmlns:p14="http://schemas.microsoft.com/office/powerpoint/2010/main" val="1002104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gracias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07BEBE-18E8-4025-FF6F-EC0130C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</a:lstStyle>
          <a:p>
            <a:r>
              <a:rPr lang="es-ES" b="1"/>
              <a:t>COME DA CASA</a:t>
            </a:r>
          </a:p>
          <a:p>
            <a:pPr rtl="0"/>
            <a:r>
              <a:rPr lang="es-ES"/>
              <a:t>come@dacasa.com</a:t>
            </a:r>
          </a:p>
          <a:p>
            <a:pPr rtl="0"/>
            <a:r>
              <a:rPr lang="es-ES"/>
              <a:t>www.comedacasa.com</a:t>
            </a:r>
          </a:p>
        </p:txBody>
      </p:sp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r>
              <a:rPr lang="es-ES"/>
              <a:t>COME DA CASA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14883AB6-E6D8-70A9-3CCB-61E120FC6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4978412"/>
              </p:ext>
            </p:extLst>
          </p:nvPr>
        </p:nvGraphicFramePr>
        <p:xfrm>
          <a:off x="7723931" y="485153"/>
          <a:ext cx="3943350" cy="5802478"/>
        </p:xfrm>
        <a:graphic>
          <a:graphicData uri="http://schemas.openxmlformats.org/drawingml/2006/table">
            <a:tbl>
              <a:tblPr firstRow="1" bandRow="1"/>
              <a:tblGrid>
                <a:gridCol w="3943350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755631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marL="0" marR="0" lvl="0" indent="0" algn="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s-ES" sz="2400" noProof="0">
                          <a:latin typeface="+mn-lt"/>
                          <a:cs typeface="Gill Sans Light"/>
                        </a:rPr>
                        <a:t>Modelo de Negocio</a:t>
                      </a:r>
                      <a:endParaRPr lang="es-ES" sz="2400" noProof="0">
                        <a:latin typeface="+mn-lt"/>
                        <a:cs typeface="Gill Sans Light" panose="020B0302020104020203" pitchFamily="34" charset="-79"/>
                      </a:endParaRPr>
                    </a:p>
                    <a:p>
                      <a:pPr algn="r" rtl="0"/>
                      <a:r>
                        <a:rPr lang="es-ES" sz="1800" noProof="0">
                          <a:latin typeface="+mj-lt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1075765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marL="0" marR="0" lvl="0" indent="0" algn="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s-ES" sz="2400" noProof="0" err="1">
                          <a:latin typeface="+mn-lt"/>
                          <a:cs typeface="Gill Sans Light"/>
                        </a:rPr>
                        <a:t>User</a:t>
                      </a:r>
                      <a:r>
                        <a:rPr lang="es-ES" sz="2400" noProof="0">
                          <a:latin typeface="+mn-lt"/>
                          <a:cs typeface="Gill Sans Light"/>
                        </a:rPr>
                        <a:t> </a:t>
                      </a:r>
                      <a:r>
                        <a:rPr lang="es-ES" sz="2400" noProof="0" err="1">
                          <a:latin typeface="+mn-lt"/>
                          <a:cs typeface="Gill Sans Light"/>
                        </a:rPr>
                        <a:t>Story</a:t>
                      </a:r>
                      <a:r>
                        <a:rPr lang="es-ES" sz="2400" noProof="0">
                          <a:latin typeface="+mn-lt"/>
                          <a:cs typeface="Gill Sans Light"/>
                        </a:rPr>
                        <a:t> </a:t>
                      </a:r>
                      <a:r>
                        <a:rPr lang="es-ES" sz="2400" noProof="0" err="1">
                          <a:latin typeface="+mn-lt"/>
                          <a:cs typeface="Gill Sans Light"/>
                        </a:rPr>
                        <a:t>Mapping</a:t>
                      </a:r>
                    </a:p>
                    <a:p>
                      <a:pPr marL="0" algn="r" defTabSz="914400" rtl="0" eaLnBrk="1" latinLnBrk="0" hangingPunct="1"/>
                      <a:r>
                        <a:rPr lang="es-ES" sz="180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1032734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marL="0" marR="0" lvl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noProof="0">
                          <a:latin typeface="+mn-lt"/>
                          <a:cs typeface="Gill Sans Light"/>
                        </a:rPr>
                        <a:t>Backlog</a:t>
                      </a:r>
                    </a:p>
                    <a:p>
                      <a:pPr marL="0" algn="r" defTabSz="914400" rtl="0" eaLnBrk="1" latinLnBrk="0" hangingPunct="1"/>
                      <a:r>
                        <a:rPr lang="es-ES" sz="180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920534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s-ES"/>
                      </a:pPr>
                      <a:r>
                        <a:rPr lang="es-ES" sz="2400" noProof="0" err="1">
                          <a:latin typeface="+mn-lt"/>
                          <a:cs typeface="Gill Sans Light"/>
                        </a:rPr>
                        <a:t>Mock</a:t>
                      </a:r>
                      <a:r>
                        <a:rPr lang="es-ES" sz="2400" noProof="0">
                          <a:latin typeface="+mn-lt"/>
                          <a:cs typeface="Gill Sans Light"/>
                        </a:rPr>
                        <a:t>-ups</a:t>
                      </a:r>
                      <a:endParaRPr lang="es-ES" sz="2400" noProof="0">
                        <a:latin typeface="+mn-lt"/>
                        <a:cs typeface="Gill Sans Light" panose="020B0302020104020203" pitchFamily="34" charset="-79"/>
                      </a:endParaRPr>
                    </a:p>
                    <a:p>
                      <a:pPr marL="0" algn="r" defTabSz="914400" rtl="0" eaLnBrk="1" latinLnBrk="0" hangingPunct="1"/>
                      <a:r>
                        <a:rPr lang="es-ES" sz="180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  <a:tr h="920534">
                <a:tc>
                  <a:txBody>
                    <a:bodyPr/>
                    <a:lstStyle/>
                    <a:p>
                      <a:pPr marL="0" lvl="0" algn="r">
                        <a:buNone/>
                      </a:pPr>
                      <a:r>
                        <a:rPr lang="es-ES" sz="2400" b="0" i="0" u="none" strike="noStrike" kern="1200" noProof="0">
                          <a:solidFill>
                            <a:srgbClr val="543E34"/>
                          </a:solidFill>
                        </a:rPr>
                        <a:t>Línea Temporal – Flujo de trabajo</a:t>
                      </a:r>
                    </a:p>
                    <a:p>
                      <a:pPr marL="0" lvl="0" algn="r">
                        <a:buNone/>
                      </a:pPr>
                      <a:r>
                        <a:rPr lang="es-ES" sz="1800" b="1" i="0" u="none" strike="noStrike" kern="1200" noProof="0">
                          <a:solidFill>
                            <a:srgbClr val="543E34"/>
                          </a:solidFill>
                          <a:latin typeface="Gill Sans Nova Light"/>
                        </a:rPr>
                        <a:t>14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3784264"/>
                  </a:ext>
                </a:extLst>
              </a:tr>
              <a:tr h="920534">
                <a:tc>
                  <a:txBody>
                    <a:bodyPr/>
                    <a:lstStyle/>
                    <a:p>
                      <a:pPr marL="0" lvl="0" algn="r">
                        <a:buNone/>
                      </a:pPr>
                      <a:r>
                        <a:rPr lang="es-ES" sz="2400" b="0" i="0" u="none" strike="noStrike" kern="1200" noProof="0">
                          <a:solidFill>
                            <a:srgbClr val="543E34"/>
                          </a:solidFill>
                        </a:rPr>
                        <a:t>Nosotros</a:t>
                      </a:r>
                    </a:p>
                    <a:p>
                      <a:pPr marL="0" lvl="0" algn="r">
                        <a:buNone/>
                      </a:pPr>
                      <a:r>
                        <a:rPr lang="es-ES" sz="1800" b="1" i="0" u="none" strike="noStrike" kern="1200" noProof="0">
                          <a:solidFill>
                            <a:srgbClr val="543E34"/>
                          </a:solidFill>
                          <a:latin typeface="Gill Sans Nova Light"/>
                        </a:rPr>
                        <a:t>15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9524">
                      <a:solidFill>
                        <a:schemeClr val="tx1"/>
                      </a:solidFill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6359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Marcador de posición de imagen 21" descr="Recolección de verduras de raíz">
            <a:extLst>
              <a:ext uri="{FF2B5EF4-FFF2-40B4-BE49-F238E27FC236}">
                <a16:creationId xmlns:a16="http://schemas.microsoft.com/office/drawing/2014/main" id="{07415596-3C86-E792-A622-F817DB08D5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5766" r="25766"/>
          <a:stretch/>
        </p:blipFill>
        <p:spPr>
          <a:xfrm>
            <a:off x="8142041" y="0"/>
            <a:ext cx="4049959" cy="5572087"/>
          </a:xfr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8FB4751-880F-D840-AAA9-3A15815CC996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738B143F-0A9E-1FD0-B96F-F41EE895D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31" y="211029"/>
            <a:ext cx="5181600" cy="676656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 sz="4000"/>
              <a:t>Modelo de Negocio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EDD4DC-DCDE-3979-D188-302658E76278}"/>
              </a:ext>
            </a:extLst>
          </p:cNvPr>
          <p:cNvSpPr txBox="1"/>
          <p:nvPr/>
        </p:nvSpPr>
        <p:spPr>
          <a:xfrm>
            <a:off x="320386" y="6433704"/>
            <a:ext cx="2743199" cy="365760"/>
          </a:xfrm>
          <a:prstGeom prst="rect">
            <a:avLst/>
          </a:prstGeom>
          <a:solidFill>
            <a:srgbClr val="E5DAC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Modelo de Negocio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AA779B8-60DF-0951-893E-D197E05D651A}"/>
              </a:ext>
            </a:extLst>
          </p:cNvPr>
          <p:cNvGrpSpPr/>
          <p:nvPr/>
        </p:nvGrpSpPr>
        <p:grpSpPr>
          <a:xfrm>
            <a:off x="543716" y="1253790"/>
            <a:ext cx="7059349" cy="1879340"/>
            <a:chOff x="543716" y="1253790"/>
            <a:chExt cx="7059349" cy="1879340"/>
          </a:xfrm>
        </p:grpSpPr>
        <p:sp>
          <p:nvSpPr>
            <p:cNvPr id="6" name="Título 13">
              <a:extLst>
                <a:ext uri="{FF2B5EF4-FFF2-40B4-BE49-F238E27FC236}">
                  <a16:creationId xmlns:a16="http://schemas.microsoft.com/office/drawing/2014/main" id="{696A2B94-EB4F-B8DD-887E-9C5F24163CE7}"/>
                </a:ext>
              </a:extLst>
            </p:cNvPr>
            <p:cNvSpPr txBox="1">
              <a:spLocks/>
            </p:cNvSpPr>
            <p:nvPr/>
          </p:nvSpPr>
          <p:spPr>
            <a:xfrm>
              <a:off x="543716" y="1253790"/>
              <a:ext cx="5002306" cy="74424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es-ES"/>
              </a:defPPr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4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3200">
                  <a:solidFill>
                    <a:srgbClr val="1D4871"/>
                  </a:solidFill>
                  <a:latin typeface="Bahnschrift"/>
                </a:rPr>
                <a:t>The elevator pitch</a:t>
              </a:r>
              <a:endParaRPr lang="en-US" sz="3200">
                <a:latin typeface="Bahnschrift"/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A398DEA-5C01-99C6-AF23-7F5B515DEA1D}"/>
                </a:ext>
              </a:extLst>
            </p:cNvPr>
            <p:cNvSpPr txBox="1"/>
            <p:nvPr/>
          </p:nvSpPr>
          <p:spPr>
            <a:xfrm>
              <a:off x="897466" y="2209800"/>
              <a:ext cx="6705599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s-ES" u="sng">
                  <a:latin typeface="Bahnschrift"/>
                </a:rPr>
                <a:t>Comunidad</a:t>
              </a:r>
              <a:r>
                <a:rPr lang="es-ES">
                  <a:latin typeface="Bahnschrift"/>
                </a:rPr>
                <a:t> online</a:t>
              </a:r>
              <a:endParaRPr lang="es-ES"/>
            </a:p>
            <a:p>
              <a:pPr marL="285750" indent="-285750">
                <a:buFont typeface="Arial"/>
                <a:buChar char="•"/>
              </a:pPr>
              <a:r>
                <a:rPr lang="es-ES">
                  <a:latin typeface="Bahnschrift"/>
                </a:rPr>
                <a:t>Red de Intercambio de información</a:t>
              </a:r>
            </a:p>
            <a:p>
              <a:pPr marL="285750" indent="-285750">
                <a:buFont typeface="Arial"/>
                <a:buChar char="•"/>
              </a:pPr>
              <a:r>
                <a:rPr lang="es-ES">
                  <a:latin typeface="Bahnschrift"/>
                </a:rPr>
                <a:t>Excedentes alimentarios de proximidad, de casa, sostenibles</a:t>
              </a: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74238EEA-7E15-C9CF-6CE0-43A36016F60A}"/>
              </a:ext>
            </a:extLst>
          </p:cNvPr>
          <p:cNvGrpSpPr/>
          <p:nvPr/>
        </p:nvGrpSpPr>
        <p:grpSpPr>
          <a:xfrm>
            <a:off x="607216" y="3498665"/>
            <a:ext cx="5002306" cy="1760807"/>
            <a:chOff x="543716" y="3099523"/>
            <a:chExt cx="5002306" cy="1760807"/>
          </a:xfrm>
        </p:grpSpPr>
        <p:sp>
          <p:nvSpPr>
            <p:cNvPr id="12" name="Título 13">
              <a:extLst>
                <a:ext uri="{FF2B5EF4-FFF2-40B4-BE49-F238E27FC236}">
                  <a16:creationId xmlns:a16="http://schemas.microsoft.com/office/drawing/2014/main" id="{10E2FA8F-8F92-C901-B65A-28D77DBF1104}"/>
                </a:ext>
              </a:extLst>
            </p:cNvPr>
            <p:cNvSpPr txBox="1">
              <a:spLocks/>
            </p:cNvSpPr>
            <p:nvPr/>
          </p:nvSpPr>
          <p:spPr>
            <a:xfrm>
              <a:off x="543716" y="3099523"/>
              <a:ext cx="5002306" cy="74424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es-ES"/>
              </a:defPPr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4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3200">
                  <a:solidFill>
                    <a:srgbClr val="1D4871"/>
                  </a:solidFill>
                  <a:latin typeface="Bahnschrift"/>
                </a:rPr>
                <a:t>The not list</a:t>
              </a:r>
              <a:endParaRPr lang="en-US" sz="3200">
                <a:latin typeface="Bahnschrift"/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8643214C-F2A4-A2A6-8FE2-D43397A9960B}"/>
                </a:ext>
              </a:extLst>
            </p:cNvPr>
            <p:cNvSpPr txBox="1"/>
            <p:nvPr/>
          </p:nvSpPr>
          <p:spPr>
            <a:xfrm>
              <a:off x="897466" y="3937000"/>
              <a:ext cx="3149599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s-ES">
                  <a:latin typeface="Bahnschrift"/>
                </a:rPr>
                <a:t>No procesa pagos</a:t>
              </a:r>
            </a:p>
            <a:p>
              <a:pPr marL="285750" indent="-285750">
                <a:buFont typeface="Arial"/>
                <a:buChar char="•"/>
              </a:pPr>
              <a:r>
                <a:rPr lang="es-ES">
                  <a:latin typeface="Bahnschrift"/>
                </a:rPr>
                <a:t>No gestiona envíos</a:t>
              </a:r>
            </a:p>
            <a:p>
              <a:pPr marL="285750" indent="-285750">
                <a:buFont typeface="Arial"/>
                <a:buChar char="•"/>
              </a:pPr>
              <a:r>
                <a:rPr lang="es-ES">
                  <a:latin typeface="Bahnschrift"/>
                </a:rPr>
                <a:t>No tramita pedidos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C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C020611D-1754-E07A-DA75-E0DEE21C25ED}"/>
              </a:ext>
            </a:extLst>
          </p:cNvPr>
          <p:cNvSpPr>
            <a:spLocks noGrp="1"/>
          </p:cNvSpPr>
          <p:nvPr/>
        </p:nvSpPr>
        <p:spPr>
          <a:xfrm>
            <a:off x="154731" y="-4124"/>
            <a:ext cx="518160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s-ES"/>
            </a:defPPr>
            <a:lvl1pPr marL="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000" b="1">
                <a:ea typeface="+mn-lt"/>
                <a:cs typeface="+mn-lt"/>
              </a:rPr>
              <a:t>Modelo de Negocio</a:t>
            </a:r>
            <a:endParaRPr lang="es-ES" b="1">
              <a:ea typeface="+mn-lt"/>
              <a:cs typeface="+mn-lt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5A09582-10B8-4611-BEEC-271839F8F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84" y="599104"/>
            <a:ext cx="10578631" cy="61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86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B801EE7-C3C0-5B30-EB9B-2C995032EE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16676" y="1583871"/>
            <a:ext cx="5944485" cy="1662339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</a:lstStyle>
          <a:p>
            <a:pPr lvl="1" indent="0">
              <a:spcBef>
                <a:spcPts val="1000"/>
              </a:spcBef>
              <a:buNone/>
            </a:pPr>
            <a:r>
              <a:rPr lang="en-US" sz="3200">
                <a:solidFill>
                  <a:srgbClr val="1D4871"/>
                </a:solidFill>
                <a:latin typeface="Bahnschrift"/>
              </a:rPr>
              <a:t>Productores</a:t>
            </a:r>
          </a:p>
          <a:p>
            <a:pPr marL="1028700" lvl="1" indent="-342900">
              <a:spcBef>
                <a:spcPts val="1000"/>
              </a:spcBef>
            </a:pPr>
            <a:r>
              <a:rPr lang="es-ES" sz="1600">
                <a:latin typeface="Bahnschrift"/>
              </a:rPr>
              <a:t>Pequeños productores con excedentes</a:t>
            </a:r>
          </a:p>
          <a:p>
            <a:pPr marL="1028700" lvl="1" indent="-342900">
              <a:spcBef>
                <a:spcPts val="1000"/>
              </a:spcBef>
            </a:pPr>
            <a:r>
              <a:rPr lang="es-ES" sz="1600">
                <a:latin typeface="Bahnschrift"/>
              </a:rPr>
              <a:t>Sin márgenes justos</a:t>
            </a:r>
          </a:p>
          <a:p>
            <a:pPr marL="1028700" lvl="1" indent="-342900" algn="l">
              <a:lnSpc>
                <a:spcPct val="90000"/>
              </a:lnSpc>
              <a:spcBef>
                <a:spcPts val="1000"/>
              </a:spcBef>
            </a:pPr>
            <a:r>
              <a:rPr lang="es-ES" sz="1600">
                <a:latin typeface="Bahnschrift"/>
              </a:rPr>
              <a:t>Sin canal de venta</a:t>
            </a:r>
          </a:p>
          <a:p>
            <a:pPr marL="491490" lvl="1" indent="0">
              <a:spcBef>
                <a:spcPts val="1000"/>
              </a:spcBef>
              <a:buNone/>
            </a:pPr>
            <a:endParaRPr lang="es-ES" sz="2000">
              <a:latin typeface="Corbel"/>
            </a:endParaRPr>
          </a:p>
          <a:p>
            <a:pPr lvl="1" indent="0" algn="l">
              <a:lnSpc>
                <a:spcPct val="90000"/>
              </a:lnSpc>
              <a:spcBef>
                <a:spcPts val="1000"/>
              </a:spcBef>
              <a:buNone/>
            </a:pPr>
            <a:endParaRPr lang="es-ES" sz="2000" b="1">
              <a:latin typeface="Corbel"/>
            </a:endParaRP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9350B43-2FC6-DBFA-2920-C8265C1C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91CF39-6540-5B9E-8E6C-4310213A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8FB4751-880F-D840-AAA9-3A15815CC996}" type="slidenum">
              <a:rPr lang="es-ES" dirty="0" smtClean="0"/>
              <a:t>5</a:t>
            </a:fld>
            <a:endParaRPr lang="es-ES"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3485345B-DC81-6FCF-D32C-59314C71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31" y="211029"/>
            <a:ext cx="6849035" cy="676656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 sz="4000"/>
              <a:t>Modelo de Negocio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000B30B-EDC4-ABDF-ED91-490A27D5B92B}"/>
              </a:ext>
            </a:extLst>
          </p:cNvPr>
          <p:cNvSpPr txBox="1"/>
          <p:nvPr/>
        </p:nvSpPr>
        <p:spPr>
          <a:xfrm>
            <a:off x="320386" y="6433704"/>
            <a:ext cx="2743199" cy="365760"/>
          </a:xfrm>
          <a:prstGeom prst="rect">
            <a:avLst/>
          </a:prstGeom>
          <a:solidFill>
            <a:srgbClr val="D7D0C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Modelo de Negocio</a:t>
            </a:r>
          </a:p>
        </p:txBody>
      </p:sp>
      <p:sp>
        <p:nvSpPr>
          <p:cNvPr id="5" name="Marcador de texto 15">
            <a:extLst>
              <a:ext uri="{FF2B5EF4-FFF2-40B4-BE49-F238E27FC236}">
                <a16:creationId xmlns:a16="http://schemas.microsoft.com/office/drawing/2014/main" id="{76AD5E60-D0D7-12CD-1B6F-AD3548AC24D9}"/>
              </a:ext>
            </a:extLst>
          </p:cNvPr>
          <p:cNvSpPr txBox="1">
            <a:spLocks/>
          </p:cNvSpPr>
          <p:nvPr/>
        </p:nvSpPr>
        <p:spPr>
          <a:xfrm>
            <a:off x="6771718" y="3677556"/>
            <a:ext cx="5418342" cy="21068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spcBef>
                <a:spcPts val="1000"/>
              </a:spcBef>
              <a:buNone/>
            </a:pPr>
            <a:r>
              <a:rPr lang="en-US" sz="3200" dirty="0" err="1">
                <a:solidFill>
                  <a:srgbClr val="1D4871"/>
                </a:solidFill>
                <a:latin typeface="Bahnschrift"/>
              </a:rPr>
              <a:t>Consumidores</a:t>
            </a:r>
            <a:endParaRPr lang="es-ES" dirty="0">
              <a:ea typeface="+mn-lt"/>
              <a:cs typeface="+mn-lt"/>
            </a:endParaRPr>
          </a:p>
          <a:p>
            <a:pPr marL="1028700" lvl="1" indent="-342900">
              <a:spcBef>
                <a:spcPts val="1000"/>
              </a:spcBef>
            </a:pPr>
            <a:r>
              <a:rPr lang="es-ES" sz="1600" dirty="0">
                <a:latin typeface="Bahnschrift"/>
                <a:ea typeface="+mn-lt"/>
                <a:cs typeface="+mn-lt"/>
              </a:rPr>
              <a:t>Concienciados con el medio ambiente</a:t>
            </a:r>
          </a:p>
          <a:p>
            <a:pPr marL="1028700" lvl="1" indent="-342900">
              <a:spcBef>
                <a:spcPts val="1000"/>
              </a:spcBef>
            </a:pPr>
            <a:r>
              <a:rPr lang="es-ES" sz="1600" dirty="0">
                <a:latin typeface="Bahnschrift"/>
                <a:ea typeface="+mn-lt"/>
                <a:cs typeface="+mn-lt"/>
              </a:rPr>
              <a:t>Producción responsable </a:t>
            </a:r>
          </a:p>
          <a:p>
            <a:pPr marL="1028700" lvl="1" indent="-342900">
              <a:spcBef>
                <a:spcPts val="1000"/>
              </a:spcBef>
            </a:pPr>
            <a:r>
              <a:rPr lang="es-ES" sz="1600" dirty="0">
                <a:latin typeface="Bahnschrift"/>
                <a:ea typeface="+mn-lt"/>
                <a:cs typeface="+mn-lt"/>
              </a:rPr>
              <a:t>Comercio local </a:t>
            </a:r>
            <a:endParaRPr lang="es-ES" sz="1600" dirty="0">
              <a:latin typeface="Bahnschrift"/>
            </a:endParaRPr>
          </a:p>
          <a:p>
            <a:pPr marL="491490" lvl="1" indent="0">
              <a:spcBef>
                <a:spcPts val="1000"/>
              </a:spcBef>
              <a:buFont typeface="Arial" panose="020B0604020202020204" pitchFamily="34" charset="0"/>
              <a:buNone/>
            </a:pPr>
            <a:endParaRPr lang="es-ES" sz="2000" dirty="0">
              <a:latin typeface="Corbel"/>
            </a:endParaRPr>
          </a:p>
          <a:p>
            <a:pPr lvl="1" indent="0">
              <a:spcBef>
                <a:spcPts val="1000"/>
              </a:spcBef>
              <a:buFont typeface="Arial" panose="020B0604020202020204" pitchFamily="34" charset="0"/>
              <a:buNone/>
            </a:pPr>
            <a:endParaRPr lang="es-ES" sz="2000" b="1" dirty="0">
              <a:latin typeface="Corbel"/>
            </a:endParaRPr>
          </a:p>
        </p:txBody>
      </p:sp>
      <p:sp>
        <p:nvSpPr>
          <p:cNvPr id="7" name="Marcador de texto 15">
            <a:extLst>
              <a:ext uri="{FF2B5EF4-FFF2-40B4-BE49-F238E27FC236}">
                <a16:creationId xmlns:a16="http://schemas.microsoft.com/office/drawing/2014/main" id="{3D49D81D-E3C7-5728-096D-981A235DB5C3}"/>
              </a:ext>
            </a:extLst>
          </p:cNvPr>
          <p:cNvSpPr txBox="1">
            <a:spLocks/>
          </p:cNvSpPr>
          <p:nvPr/>
        </p:nvSpPr>
        <p:spPr>
          <a:xfrm>
            <a:off x="421719" y="3704771"/>
            <a:ext cx="6452486" cy="2261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spcBef>
                <a:spcPts val="1000"/>
              </a:spcBef>
              <a:buNone/>
            </a:pPr>
            <a:r>
              <a:rPr lang="en-US" sz="3200" err="1">
                <a:solidFill>
                  <a:srgbClr val="1D4871"/>
                </a:solidFill>
                <a:latin typeface="Bahnschrift"/>
              </a:rPr>
              <a:t>Usuarios</a:t>
            </a:r>
            <a:r>
              <a:rPr lang="en-US" sz="3200">
                <a:solidFill>
                  <a:srgbClr val="1D4871"/>
                </a:solidFill>
                <a:latin typeface="Bahnschrift"/>
              </a:rPr>
              <a:t> (Contribuidores) </a:t>
            </a:r>
            <a:endParaRPr lang="es-ES">
              <a:ea typeface="+mn-lt"/>
              <a:cs typeface="+mn-lt"/>
            </a:endParaRPr>
          </a:p>
          <a:p>
            <a:pPr marL="1028700" lvl="1" indent="-342900">
              <a:spcBef>
                <a:spcPts val="1000"/>
              </a:spcBef>
            </a:pPr>
            <a:r>
              <a:rPr lang="es-ES" sz="1600">
                <a:latin typeface="Bahnschrift"/>
                <a:ea typeface="+mn-lt"/>
                <a:cs typeface="+mn-lt"/>
              </a:rPr>
              <a:t>Nutrir con productores alejadas de la tecnología</a:t>
            </a:r>
          </a:p>
          <a:p>
            <a:pPr marL="1028700" lvl="1" indent="-342900">
              <a:spcBef>
                <a:spcPts val="1000"/>
              </a:spcBef>
            </a:pPr>
            <a:r>
              <a:rPr lang="es-ES" sz="1600">
                <a:latin typeface="Bahnschrift"/>
                <a:ea typeface="+mn-lt"/>
                <a:cs typeface="+mn-lt"/>
              </a:rPr>
              <a:t>Fortalecer la comunidad con conocimientos</a:t>
            </a:r>
          </a:p>
          <a:p>
            <a:pPr marL="1028700" lvl="1" indent="-342900">
              <a:spcBef>
                <a:spcPts val="1000"/>
              </a:spcBef>
            </a:pPr>
            <a:r>
              <a:rPr lang="es-ES" sz="1600">
                <a:latin typeface="Bahnschrift"/>
                <a:ea typeface="+mn-lt"/>
                <a:cs typeface="+mn-lt"/>
              </a:rPr>
              <a:t>Eventos</a:t>
            </a:r>
          </a:p>
          <a:p>
            <a:pPr marL="491490" lvl="1" indent="0">
              <a:spcBef>
                <a:spcPts val="1000"/>
              </a:spcBef>
              <a:buFont typeface="Arial" panose="020B0604020202020204" pitchFamily="34" charset="0"/>
              <a:buNone/>
            </a:pPr>
            <a:endParaRPr lang="es-ES" sz="2000">
              <a:latin typeface="Corbel"/>
            </a:endParaRPr>
          </a:p>
          <a:p>
            <a:pPr lvl="1" indent="0">
              <a:spcBef>
                <a:spcPts val="1000"/>
              </a:spcBef>
              <a:buFont typeface="Arial" panose="020B0604020202020204" pitchFamily="34" charset="0"/>
              <a:buNone/>
            </a:pPr>
            <a:endParaRPr lang="es-ES" sz="2000" b="1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89131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r>
              <a:rPr lang="es-ES" err="1">
                <a:ea typeface="+mj-lt"/>
                <a:cs typeface="+mj-lt"/>
              </a:rPr>
              <a:t>Storytelling</a:t>
            </a:r>
            <a:r>
              <a:rPr lang="es-ES">
                <a:ea typeface="+mj-lt"/>
                <a:cs typeface="+mj-lt"/>
              </a:rPr>
              <a:t> de Usuarios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8FB4751-880F-D840-AAA9-3A15815CC996}" type="slidenum">
              <a:rPr lang="es-ES" smtClean="0"/>
              <a:t>6</a:t>
            </a:fld>
            <a:endParaRPr lang="es-ES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D7E094A3-E068-D1C7-EB7F-C73144989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620" t="5288" r="32258" b="10577"/>
          <a:stretch/>
        </p:blipFill>
        <p:spPr>
          <a:xfrm>
            <a:off x="1504950" y="1864043"/>
            <a:ext cx="2874625" cy="3335368"/>
          </a:xfr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C1713D9-0EF4-34CC-172E-7A44F110E398}"/>
              </a:ext>
            </a:extLst>
          </p:cNvPr>
          <p:cNvSpPr txBox="1"/>
          <p:nvPr/>
        </p:nvSpPr>
        <p:spPr>
          <a:xfrm>
            <a:off x="1323975" y="5333999"/>
            <a:ext cx="33718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latin typeface="Cavolini"/>
                <a:cs typeface="Cavolini"/>
              </a:rPr>
              <a:t>Nacho (Productor)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48061E0-7395-2099-4445-CA15387EA0A3}"/>
              </a:ext>
            </a:extLst>
          </p:cNvPr>
          <p:cNvSpPr txBox="1"/>
          <p:nvPr/>
        </p:nvSpPr>
        <p:spPr>
          <a:xfrm>
            <a:off x="4914900" y="2397948"/>
            <a:ext cx="5772150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-171450">
              <a:buFont typeface="Arial"/>
              <a:buChar char="•"/>
            </a:pPr>
            <a:r>
              <a:rPr lang="es" sz="1600" dirty="0">
                <a:latin typeface="Bahnschrift"/>
                <a:cs typeface="Cavolini"/>
              </a:rPr>
              <a:t>Produzco en mi pequeño huerto para proveerme a mí mismo pero sería interesante vender mis excedentes.</a:t>
            </a:r>
            <a:br>
              <a:rPr lang="es" dirty="0">
                <a:latin typeface="Bahnschrift"/>
                <a:cs typeface="Cavolini"/>
              </a:rPr>
            </a:br>
            <a:endParaRPr lang="es-ES" sz="1600" dirty="0">
              <a:latin typeface="Bahnschrift"/>
              <a:cs typeface="Calibri"/>
            </a:endParaRPr>
          </a:p>
          <a:p>
            <a:pPr indent="-171450">
              <a:buFont typeface="Arial"/>
              <a:buChar char="•"/>
            </a:pPr>
            <a:r>
              <a:rPr lang="es" sz="1600" dirty="0">
                <a:latin typeface="Bahnschrift"/>
                <a:cs typeface="Calibri"/>
              </a:rPr>
              <a:t>Si pudiera contactar con el consumidor, podría ofrecerle otros productos.</a:t>
            </a:r>
            <a:br>
              <a:rPr lang="es" sz="1200" dirty="0">
                <a:latin typeface="Calibri"/>
                <a:cs typeface="Calibri"/>
              </a:rPr>
            </a:br>
            <a:endParaRPr lang="es" sz="1600" dirty="0">
              <a:latin typeface="Bahnschrift"/>
              <a:cs typeface="Calibri"/>
            </a:endParaRPr>
          </a:p>
          <a:p>
            <a:pPr indent="-171450">
              <a:buFont typeface="Arial"/>
              <a:buChar char="•"/>
            </a:pPr>
            <a:r>
              <a:rPr lang="es" sz="1600" dirty="0">
                <a:latin typeface="Bahnschrift"/>
                <a:cs typeface="Calibri"/>
              </a:rPr>
              <a:t>Me gustaría aprender a cultivar otro tipo de productos, a cambio, yo puedo enseñar cómo cultivo los míos.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62E0C93-6A92-DA17-1AD6-F5A816A6ADA7}"/>
              </a:ext>
            </a:extLst>
          </p:cNvPr>
          <p:cNvSpPr txBox="1"/>
          <p:nvPr/>
        </p:nvSpPr>
        <p:spPr>
          <a:xfrm>
            <a:off x="350692" y="6395603"/>
            <a:ext cx="2744931" cy="369332"/>
          </a:xfrm>
          <a:prstGeom prst="rect">
            <a:avLst/>
          </a:prstGeom>
          <a:solidFill>
            <a:srgbClr val="D1D8B7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err="1"/>
              <a:t>User</a:t>
            </a:r>
            <a:r>
              <a:rPr lang="es-ES"/>
              <a:t> </a:t>
            </a:r>
            <a:r>
              <a:rPr lang="es-ES" err="1"/>
              <a:t>Story</a:t>
            </a:r>
            <a:r>
              <a:rPr lang="es-ES"/>
              <a:t> </a:t>
            </a:r>
            <a:r>
              <a:rPr lang="es-ES" err="1"/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1314839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989838"/>
            <a:ext cx="10515600" cy="390906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 err="1">
                <a:ea typeface="+mj-lt"/>
                <a:cs typeface="+mj-lt"/>
              </a:rPr>
              <a:t>Storytelling</a:t>
            </a:r>
            <a:r>
              <a:rPr lang="es-ES">
                <a:ea typeface="+mj-lt"/>
                <a:cs typeface="+mj-lt"/>
              </a:rPr>
              <a:t> de Usuarios</a:t>
            </a:r>
          </a:p>
          <a:p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8FB4751-880F-D840-AAA9-3A15815CC996}" type="slidenum">
              <a:rPr lang="es-ES" smtClean="0"/>
              <a:t>7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C1713D9-0EF4-34CC-172E-7A44F110E398}"/>
              </a:ext>
            </a:extLst>
          </p:cNvPr>
          <p:cNvSpPr txBox="1"/>
          <p:nvPr/>
        </p:nvSpPr>
        <p:spPr>
          <a:xfrm>
            <a:off x="1114425" y="5324474"/>
            <a:ext cx="40005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latin typeface="Cavolini"/>
                <a:cs typeface="Cavolini"/>
              </a:rPr>
              <a:t>Laura (Consumidora)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48061E0-7395-2099-4445-CA15387EA0A3}"/>
              </a:ext>
            </a:extLst>
          </p:cNvPr>
          <p:cNvSpPr txBox="1"/>
          <p:nvPr/>
        </p:nvSpPr>
        <p:spPr>
          <a:xfrm>
            <a:off x="5029200" y="2000249"/>
            <a:ext cx="5772150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" sz="1200">
              <a:latin typeface="Bahnschrift"/>
              <a:cs typeface="Cavolini"/>
            </a:endParaRPr>
          </a:p>
          <a:p>
            <a:endParaRPr lang="es" sz="1600">
              <a:latin typeface="Bahnschrift"/>
              <a:cs typeface="Cavolini"/>
            </a:endParaRPr>
          </a:p>
          <a:p>
            <a:pPr>
              <a:buFont typeface="Arial"/>
              <a:buChar char="•"/>
            </a:pPr>
            <a:r>
              <a:rPr lang="es" sz="1600">
                <a:latin typeface="Bahnschrift"/>
                <a:cs typeface="Cavolini"/>
              </a:rPr>
              <a:t>Sería muy práctico poder encontrar productos por mi zona y poder saber de nuevos productos. </a:t>
            </a:r>
            <a:br>
              <a:rPr lang="es" sz="1600">
                <a:latin typeface="Bahnschrift"/>
                <a:cs typeface="Cavolini"/>
              </a:rPr>
            </a:br>
            <a:endParaRPr lang="es" sz="1600">
              <a:latin typeface="Bahnschrift"/>
              <a:cs typeface="Calibri"/>
            </a:endParaRPr>
          </a:p>
          <a:p>
            <a:pPr>
              <a:buFont typeface="Arial"/>
              <a:buChar char="•"/>
            </a:pPr>
            <a:r>
              <a:rPr lang="es" sz="1600">
                <a:latin typeface="Bahnschrift"/>
                <a:cs typeface="Calibri"/>
              </a:rPr>
              <a:t>Para mí, no todo tiene porqué ser ecológico. El sello de calidad para mí es que sea de casa.</a:t>
            </a:r>
            <a:endParaRPr lang="es">
              <a:latin typeface="Bahnschrift"/>
              <a:cs typeface="Calibri"/>
            </a:endParaRPr>
          </a:p>
          <a:p>
            <a:endParaRPr lang="es">
              <a:latin typeface="Bahnschrift"/>
            </a:endParaRPr>
          </a:p>
          <a:p>
            <a:pPr>
              <a:buFont typeface="Arial"/>
              <a:buChar char="•"/>
            </a:pPr>
            <a:r>
              <a:rPr lang="es" sz="1600">
                <a:latin typeface="Bahnschrift"/>
                <a:cs typeface="Calibri"/>
              </a:rPr>
              <a:t>Poder ver como ese producto es cultivado y conocer a su productor, así como la opinión de otros usuarios</a:t>
            </a:r>
            <a:endParaRPr lang="es">
              <a:latin typeface="Bahnschrift"/>
            </a:endParaRPr>
          </a:p>
          <a:p>
            <a:pPr indent="-171450">
              <a:buFont typeface="Arial"/>
              <a:buChar char="•"/>
            </a:pPr>
            <a:endParaRPr lang="es" sz="1600">
              <a:latin typeface="Bahnschrift"/>
              <a:cs typeface="Cavolini"/>
            </a:endParaRPr>
          </a:p>
        </p:txBody>
      </p:sp>
      <p:pic>
        <p:nvPicPr>
          <p:cNvPr id="9" name="Marcador de contenido 8" descr="Una mujer en frente de comida&#10;&#10;Descripción generada automáticamente">
            <a:extLst>
              <a:ext uri="{FF2B5EF4-FFF2-40B4-BE49-F238E27FC236}">
                <a16:creationId xmlns:a16="http://schemas.microsoft.com/office/drawing/2014/main" id="{076BAED8-A431-9EB8-2FB5-046BF2D52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756" t="260" r="3438" b="260"/>
          <a:stretch/>
        </p:blipFill>
        <p:spPr>
          <a:xfrm>
            <a:off x="1246251" y="1916430"/>
            <a:ext cx="3325752" cy="3267077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9EE83BC-57D9-BF5B-74F6-D5BD3CADAFA0}"/>
              </a:ext>
            </a:extLst>
          </p:cNvPr>
          <p:cNvSpPr txBox="1"/>
          <p:nvPr/>
        </p:nvSpPr>
        <p:spPr>
          <a:xfrm>
            <a:off x="352425" y="6400799"/>
            <a:ext cx="2305050" cy="369332"/>
          </a:xfrm>
          <a:prstGeom prst="rect">
            <a:avLst/>
          </a:prstGeom>
          <a:solidFill>
            <a:srgbClr val="D1D8B7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err="1"/>
              <a:t>User</a:t>
            </a:r>
            <a:r>
              <a:rPr lang="es-ES"/>
              <a:t> </a:t>
            </a:r>
            <a:r>
              <a:rPr lang="es-ES" err="1"/>
              <a:t>Story</a:t>
            </a:r>
            <a:r>
              <a:rPr lang="es-ES"/>
              <a:t> </a:t>
            </a:r>
            <a:r>
              <a:rPr lang="es-ES" err="1"/>
              <a:t>Mapping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721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989838"/>
            <a:ext cx="10515600" cy="390906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 dirty="0" err="1">
                <a:ea typeface="+mj-lt"/>
                <a:cs typeface="+mj-lt"/>
              </a:rPr>
              <a:t>Storytelling</a:t>
            </a:r>
            <a:r>
              <a:rPr lang="es-ES" dirty="0">
                <a:ea typeface="+mj-lt"/>
                <a:cs typeface="+mj-lt"/>
              </a:rPr>
              <a:t> de Usuarios</a:t>
            </a:r>
          </a:p>
          <a:p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8FB4751-880F-D840-AAA9-3A15815CC996}" type="slidenum">
              <a:rPr lang="es-ES" smtClean="0"/>
              <a:t>8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C1713D9-0EF4-34CC-172E-7A44F110E398}"/>
              </a:ext>
            </a:extLst>
          </p:cNvPr>
          <p:cNvSpPr txBox="1"/>
          <p:nvPr/>
        </p:nvSpPr>
        <p:spPr>
          <a:xfrm>
            <a:off x="885825" y="4839585"/>
            <a:ext cx="44386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latin typeface="Cavolini"/>
                <a:cs typeface="Cavolini"/>
              </a:rPr>
              <a:t>Sagrario (Contribuidora)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48061E0-7395-2099-4445-CA15387EA0A3}"/>
              </a:ext>
            </a:extLst>
          </p:cNvPr>
          <p:cNvSpPr txBox="1"/>
          <p:nvPr/>
        </p:nvSpPr>
        <p:spPr>
          <a:xfrm>
            <a:off x="5465600" y="1813173"/>
            <a:ext cx="5772150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" sz="1200" dirty="0">
              <a:latin typeface="Bahnschrift"/>
              <a:cs typeface="Cavolini"/>
            </a:endParaRPr>
          </a:p>
          <a:p>
            <a:r>
              <a:rPr lang="es" sz="1600" dirty="0">
                <a:latin typeface="Bahnschrift"/>
                <a:cs typeface="Arial"/>
              </a:rPr>
              <a:t>• </a:t>
            </a:r>
            <a:r>
              <a:rPr lang="es" sz="1600" dirty="0">
                <a:latin typeface="Bahnschrift"/>
                <a:cs typeface="Cavolini"/>
              </a:rPr>
              <a:t>Me he criado en un entorno rural, donde tengo familiares y conocidos que se dedican a la agricultura. </a:t>
            </a:r>
            <a:br>
              <a:rPr lang="es" sz="1600" dirty="0">
                <a:latin typeface="Bahnschrift"/>
                <a:cs typeface="Calibri"/>
              </a:rPr>
            </a:br>
            <a:r>
              <a:rPr lang="es" sz="1600" dirty="0">
                <a:latin typeface="Bahnschrift"/>
                <a:cs typeface="Calibri"/>
              </a:rPr>
              <a:t> </a:t>
            </a:r>
            <a:endParaRPr lang="es-ES" sz="1600" dirty="0">
              <a:latin typeface="Bahnschrift"/>
              <a:cs typeface="Calibri"/>
            </a:endParaRPr>
          </a:p>
          <a:p>
            <a:r>
              <a:rPr lang="es" sz="1600" dirty="0">
                <a:latin typeface="Bahnschrift"/>
                <a:cs typeface="Arial"/>
              </a:rPr>
              <a:t>• Como estudiante de agronomía, p</a:t>
            </a:r>
            <a:r>
              <a:rPr lang="es" sz="1600" dirty="0">
                <a:latin typeface="Bahnschrift"/>
                <a:cs typeface="Calibri"/>
              </a:rPr>
              <a:t>oner en práctica nuevas técnicas con pequeños productores aportaría mucho a mis conocimientos.</a:t>
            </a:r>
            <a:br>
              <a:rPr lang="es" sz="1600" dirty="0">
                <a:latin typeface="Bahnschrift"/>
                <a:cs typeface="Calibri"/>
              </a:rPr>
            </a:br>
            <a:r>
              <a:rPr lang="es" sz="1600" dirty="0">
                <a:latin typeface="Bahnschrift"/>
                <a:cs typeface="Calibri"/>
              </a:rPr>
              <a:t> </a:t>
            </a:r>
            <a:endParaRPr lang="es" dirty="0">
              <a:latin typeface="Bahnschrift"/>
            </a:endParaRPr>
          </a:p>
          <a:p>
            <a:r>
              <a:rPr lang="es" sz="1600" dirty="0">
                <a:latin typeface="Bahnschrift"/>
                <a:cs typeface="Arial"/>
              </a:rPr>
              <a:t>• </a:t>
            </a:r>
            <a:r>
              <a:rPr lang="es" sz="1600" dirty="0">
                <a:latin typeface="Bahnschrift"/>
                <a:cs typeface="Calibri"/>
              </a:rPr>
              <a:t>Todo el mundo tiene derecho a usar las nuevas tecnologías. A mis abuelos, con mucha experiencia cultivando, se les debería de dar visibilidad.</a:t>
            </a:r>
            <a:endParaRPr lang="es" sz="1600" dirty="0">
              <a:latin typeface="Bahnschrift"/>
            </a:endParaRPr>
          </a:p>
          <a:p>
            <a:pPr>
              <a:buFont typeface="Arial"/>
              <a:buChar char="•"/>
            </a:pPr>
            <a:endParaRPr lang="es" sz="1600" dirty="0">
              <a:latin typeface="Corbel"/>
              <a:cs typeface="Cavolini"/>
            </a:endParaRPr>
          </a:p>
          <a:p>
            <a:pPr indent="-171450">
              <a:buFont typeface="Arial"/>
              <a:buChar char="•"/>
            </a:pPr>
            <a:endParaRPr lang="es" sz="1600" dirty="0">
              <a:latin typeface="Bahnschrift"/>
              <a:cs typeface="Cavolini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8209D3B-5432-D52A-2540-714EBBF7C93E}"/>
              </a:ext>
            </a:extLst>
          </p:cNvPr>
          <p:cNvSpPr txBox="1"/>
          <p:nvPr/>
        </p:nvSpPr>
        <p:spPr>
          <a:xfrm>
            <a:off x="361950" y="6410325"/>
            <a:ext cx="2743200" cy="365760"/>
          </a:xfrm>
          <a:prstGeom prst="rect">
            <a:avLst/>
          </a:prstGeom>
          <a:solidFill>
            <a:srgbClr val="D1D8B7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err="1"/>
              <a:t>User</a:t>
            </a:r>
            <a:r>
              <a:rPr lang="es-ES"/>
              <a:t> </a:t>
            </a:r>
            <a:r>
              <a:rPr lang="es-ES" err="1"/>
              <a:t>Story</a:t>
            </a:r>
            <a:r>
              <a:rPr lang="es-ES"/>
              <a:t> </a:t>
            </a:r>
            <a:r>
              <a:rPr lang="es-ES" err="1"/>
              <a:t>Mapping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E138F77-3E5E-48AE-A22C-D5163653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67" y="1876752"/>
            <a:ext cx="4497619" cy="279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65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r>
              <a:rPr lang="es-ES" err="1">
                <a:ea typeface="+mj-lt"/>
                <a:cs typeface="+mj-lt"/>
              </a:rPr>
              <a:t>User</a:t>
            </a:r>
            <a:r>
              <a:rPr lang="es-ES">
                <a:ea typeface="+mj-lt"/>
                <a:cs typeface="+mj-lt"/>
              </a:rPr>
              <a:t> </a:t>
            </a:r>
            <a:r>
              <a:rPr lang="es-ES" err="1">
                <a:ea typeface="+mj-lt"/>
                <a:cs typeface="+mj-lt"/>
              </a:rPr>
              <a:t>story</a:t>
            </a:r>
            <a:r>
              <a:rPr lang="es-ES">
                <a:ea typeface="+mj-lt"/>
                <a:cs typeface="+mj-lt"/>
              </a:rPr>
              <a:t> </a:t>
            </a:r>
            <a:r>
              <a:rPr lang="es-ES" err="1">
                <a:ea typeface="+mj-lt"/>
                <a:cs typeface="+mj-lt"/>
              </a:rPr>
              <a:t>mapping</a:t>
            </a:r>
            <a:endParaRPr lang="es-ES" err="1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8FB4751-880F-D840-AAA9-3A15815CC996}" type="slidenum">
              <a:rPr lang="es-ES" smtClean="0"/>
              <a:t>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662D1A0-478B-BD1C-FCEB-FF55FA39A0F8}"/>
              </a:ext>
            </a:extLst>
          </p:cNvPr>
          <p:cNvSpPr txBox="1"/>
          <p:nvPr/>
        </p:nvSpPr>
        <p:spPr>
          <a:xfrm>
            <a:off x="3129396" y="3186545"/>
            <a:ext cx="50984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5400" i="1">
                <a:latin typeface="Sagona Book"/>
              </a:rPr>
              <a:t>Demo en</a:t>
            </a:r>
            <a:endParaRPr lang="es-ES" sz="5400">
              <a:latin typeface="Sagona Book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1C0BB12-9FBE-AE89-644E-FDD5F56FA941}"/>
              </a:ext>
            </a:extLst>
          </p:cNvPr>
          <p:cNvSpPr txBox="1"/>
          <p:nvPr/>
        </p:nvSpPr>
        <p:spPr>
          <a:xfrm>
            <a:off x="320386" y="6433704"/>
            <a:ext cx="2743199" cy="365760"/>
          </a:xfrm>
          <a:prstGeom prst="rect">
            <a:avLst/>
          </a:prstGeom>
          <a:solidFill>
            <a:srgbClr val="D1D8B7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err="1"/>
              <a:t>User</a:t>
            </a:r>
            <a:r>
              <a:rPr lang="es-ES"/>
              <a:t> </a:t>
            </a:r>
            <a:r>
              <a:rPr lang="es-ES" err="1"/>
              <a:t>Story</a:t>
            </a:r>
            <a:r>
              <a:rPr lang="es-ES"/>
              <a:t> </a:t>
            </a:r>
            <a:r>
              <a:rPr lang="es-ES" err="1"/>
              <a:t>Mapping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32D51B8A-EF37-B6E6-E8E9-B8956981F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83456"/>
            <a:ext cx="2552700" cy="128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64074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822_TF11964407_Win32" id="{F6C2ABF3-C322-42BE-B48A-63C78EC4C218}" vid="{F577DF72-62B0-42B0-B34E-786789A7979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75E1EDA2366E946B1C90FEDBE1EAD4C" ma:contentTypeVersion="3" ma:contentTypeDescription="Crear nuevo documento." ma:contentTypeScope="" ma:versionID="809e33cf9bcec4a549a1ba65ef730c34">
  <xsd:schema xmlns:xsd="http://www.w3.org/2001/XMLSchema" xmlns:xs="http://www.w3.org/2001/XMLSchema" xmlns:p="http://schemas.microsoft.com/office/2006/metadata/properties" xmlns:ns2="f9c8a8a8-ffb7-457b-80d3-7d1b2b65088a" targetNamespace="http://schemas.microsoft.com/office/2006/metadata/properties" ma:root="true" ma:fieldsID="59e8e6e0afff6fddc837011e50ab6ded" ns2:_="">
    <xsd:import namespace="f9c8a8a8-ffb7-457b-80d3-7d1b2b6508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c8a8a8-ffb7-457b-80d3-7d1b2b650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6F9EDB-4328-4FC1-9ABF-433386D7E6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75B30D-E740-4E4D-9A1D-6FA4DBA641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c8a8a8-ffb7-457b-80d3-7d1b2b6508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A638A1-F6AD-4C2A-9188-8B1D86237789}">
  <ds:schemaRefs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f9c8a8a8-ffb7-457b-80d3-7d1b2b65088a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{47BB3332-5E7D-4C20-8BCC-C6EBD94183D7}tf11964407_win32</Template>
  <TotalTime>168</TotalTime>
  <Words>554</Words>
  <Application>Microsoft Office PowerPoint</Application>
  <PresentationFormat>Panorámica</PresentationFormat>
  <Paragraphs>145</Paragraphs>
  <Slides>17</Slides>
  <Notes>17</Notes>
  <HiddenSlides>2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Personalizado</vt:lpstr>
      <vt:lpstr>COME DA CASA</vt:lpstr>
      <vt:lpstr>COME DA CASA</vt:lpstr>
      <vt:lpstr>Modelo de Negocio</vt:lpstr>
      <vt:lpstr>Presentación de PowerPoint</vt:lpstr>
      <vt:lpstr>Modelo de Negocio</vt:lpstr>
      <vt:lpstr>Storytelling de Usuarios</vt:lpstr>
      <vt:lpstr>Storytelling de Usuarios </vt:lpstr>
      <vt:lpstr>Storytelling de Usuarios </vt:lpstr>
      <vt:lpstr>User story mapping</vt:lpstr>
      <vt:lpstr>Presentación de PowerPoint</vt:lpstr>
      <vt:lpstr>Presentación de PowerPoint</vt:lpstr>
      <vt:lpstr>Presentación de PowerPoint</vt:lpstr>
      <vt:lpstr>Presentación de PowerPoint</vt:lpstr>
      <vt:lpstr>Backlog</vt:lpstr>
      <vt:lpstr>línea temporal – flujo de trabajo</vt:lpstr>
      <vt:lpstr>conozca a nuestro equipo de Product Owners</vt:lpstr>
      <vt:lpstr>gracias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Paula Iglesias Amigo</dc:creator>
  <cp:lastModifiedBy>Rubén Muñoz Solera</cp:lastModifiedBy>
  <cp:revision>6</cp:revision>
  <dcterms:created xsi:type="dcterms:W3CDTF">2023-11-15T16:06:13Z</dcterms:created>
  <dcterms:modified xsi:type="dcterms:W3CDTF">2023-12-20T15:25:03Z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0x010100775E1EDA2366E946B1C90FEDBE1EAD4C</vt:lpwstr>
  </property>
  <property fmtid="{D5CDD505-2E9C-101B-9397-08002B2CF9AE}" pid="3" name="MSIP_Label_6005d2ca-06de-4e7a-a1a4-66e941d153e5_Enabled">
    <vt:lpwstr>true</vt:lpwstr>
  </property>
  <property fmtid="{D5CDD505-2E9C-101B-9397-08002B2CF9AE}" pid="4" name="MSIP_Label_6005d2ca-06de-4e7a-a1a4-66e941d153e5_SetDate">
    <vt:lpwstr>2023-12-20T15:24:47Z</vt:lpwstr>
  </property>
  <property fmtid="{D5CDD505-2E9C-101B-9397-08002B2CF9AE}" pid="5" name="MSIP_Label_6005d2ca-06de-4e7a-a1a4-66e941d153e5_Method">
    <vt:lpwstr>Standard</vt:lpwstr>
  </property>
  <property fmtid="{D5CDD505-2E9C-101B-9397-08002B2CF9AE}" pid="6" name="MSIP_Label_6005d2ca-06de-4e7a-a1a4-66e941d153e5_Name">
    <vt:lpwstr>Interna</vt:lpwstr>
  </property>
  <property fmtid="{D5CDD505-2E9C-101B-9397-08002B2CF9AE}" pid="7" name="MSIP_Label_6005d2ca-06de-4e7a-a1a4-66e941d153e5_SiteId">
    <vt:lpwstr>3edf8a8d-71de-48d9-a981-d7493ad2b191</vt:lpwstr>
  </property>
  <property fmtid="{D5CDD505-2E9C-101B-9397-08002B2CF9AE}" pid="8" name="MSIP_Label_6005d2ca-06de-4e7a-a1a4-66e941d153e5_ActionId">
    <vt:lpwstr>3ba862c4-6431-403e-bd51-258adfa3345d</vt:lpwstr>
  </property>
  <property fmtid="{D5CDD505-2E9C-101B-9397-08002B2CF9AE}" pid="9" name="MSIP_Label_6005d2ca-06de-4e7a-a1a4-66e941d153e5_ContentBits">
    <vt:lpwstr>2</vt:lpwstr>
  </property>
  <property fmtid="{D5CDD505-2E9C-101B-9397-08002B2CF9AE}" pid="10" name="ClassificationContentMarkingFooterLocations">
    <vt:lpwstr>Personalizado:9</vt:lpwstr>
  </property>
  <property fmtid="{D5CDD505-2E9C-101B-9397-08002B2CF9AE}" pid="11" name="ClassificationContentMarkingFooterText">
    <vt:lpwstr>Interno</vt:lpwstr>
  </property>
</Properties>
</file>